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66" r:id="rId3"/>
    <p:sldId id="274" r:id="rId4"/>
    <p:sldId id="257" r:id="rId5"/>
    <p:sldId id="258" r:id="rId6"/>
    <p:sldId id="259" r:id="rId7"/>
    <p:sldId id="260" r:id="rId8"/>
    <p:sldId id="261" r:id="rId9"/>
    <p:sldId id="267" r:id="rId10"/>
    <p:sldId id="262" r:id="rId11"/>
    <p:sldId id="263" r:id="rId12"/>
    <p:sldId id="264" r:id="rId13"/>
    <p:sldId id="265" r:id="rId14"/>
    <p:sldId id="268" r:id="rId15"/>
    <p:sldId id="269" r:id="rId16"/>
    <p:sldId id="270" r:id="rId17"/>
    <p:sldId id="271" r:id="rId18"/>
    <p:sldId id="272" r:id="rId19"/>
    <p:sldId id="273" r:id="rId20"/>
    <p:sldId id="276" r:id="rId21"/>
    <p:sldId id="277" r:id="rId22"/>
    <p:sldId id="278" r:id="rId23"/>
    <p:sldId id="275" r:id="rId24"/>
    <p:sldId id="279" r:id="rId25"/>
    <p:sldId id="281" r:id="rId26"/>
    <p:sldId id="283" r:id="rId27"/>
    <p:sldId id="282" r:id="rId28"/>
    <p:sldId id="284" r:id="rId29"/>
    <p:sldId id="285" r:id="rId30"/>
    <p:sldId id="286" r:id="rId31"/>
    <p:sldId id="287" r:id="rId32"/>
    <p:sldId id="280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400" b="1" i="1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400" b="1" i="1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400" b="1" i="1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400" b="1" i="1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400" b="1" i="1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400" b="1" i="1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400" b="1" i="1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400" b="1" i="1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400" b="1" i="1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61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05000" y="1982788"/>
            <a:ext cx="7010400" cy="48752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endParaRPr kumimoji="1" lang="en-US" altLang="en-US" sz="2400" b="0" i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2400" y="1295400"/>
            <a:ext cx="8763000" cy="1524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endParaRPr kumimoji="1" lang="en-US" altLang="en-US" sz="2400" b="0" i="0">
              <a:solidFill>
                <a:schemeClr val="tx1"/>
              </a:solidFill>
              <a:latin typeface="Times New Roman" pitchFamily="18" charset="0"/>
            </a:endParaRP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76200" y="228600"/>
            <a:ext cx="2133600" cy="6651625"/>
            <a:chOff x="48" y="144"/>
            <a:chExt cx="1344" cy="4190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88" y="288"/>
              <a:ext cx="672" cy="76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288" y="1248"/>
              <a:ext cx="672" cy="307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192" y="120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528" y="134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336" y="158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624" y="115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288" y="129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240" y="288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Oval 13"/>
            <p:cNvSpPr>
              <a:spLocks noChangeArrowheads="1"/>
            </p:cNvSpPr>
            <p:nvPr/>
          </p:nvSpPr>
          <p:spPr bwMode="auto">
            <a:xfrm>
              <a:off x="768" y="153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528" y="172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576" y="196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384" y="196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192" y="177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240" y="230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576" y="230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432" y="225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336" y="268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816" y="220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Oval 23"/>
            <p:cNvSpPr>
              <a:spLocks noChangeArrowheads="1"/>
            </p:cNvSpPr>
            <p:nvPr/>
          </p:nvSpPr>
          <p:spPr bwMode="auto">
            <a:xfrm>
              <a:off x="672" y="268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528" y="292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" name="Oval 25"/>
            <p:cNvSpPr>
              <a:spLocks noChangeArrowheads="1"/>
            </p:cNvSpPr>
            <p:nvPr/>
          </p:nvSpPr>
          <p:spPr bwMode="auto">
            <a:xfrm>
              <a:off x="720" y="235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" name="Oval 26"/>
            <p:cNvSpPr>
              <a:spLocks noChangeArrowheads="1"/>
            </p:cNvSpPr>
            <p:nvPr/>
          </p:nvSpPr>
          <p:spPr bwMode="auto">
            <a:xfrm>
              <a:off x="192" y="254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auto">
            <a:xfrm>
              <a:off x="768" y="187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auto">
            <a:xfrm>
              <a:off x="144" y="196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auto">
            <a:xfrm>
              <a:off x="624" y="307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240" y="326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" name="Oval 31"/>
            <p:cNvSpPr>
              <a:spLocks noChangeArrowheads="1"/>
            </p:cNvSpPr>
            <p:nvPr/>
          </p:nvSpPr>
          <p:spPr bwMode="auto">
            <a:xfrm>
              <a:off x="384" y="326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" name="Oval 32"/>
            <p:cNvSpPr>
              <a:spLocks noChangeArrowheads="1"/>
            </p:cNvSpPr>
            <p:nvPr/>
          </p:nvSpPr>
          <p:spPr bwMode="auto">
            <a:xfrm>
              <a:off x="336" y="312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5" name="Oval 33"/>
            <p:cNvSpPr>
              <a:spLocks noChangeArrowheads="1"/>
            </p:cNvSpPr>
            <p:nvPr/>
          </p:nvSpPr>
          <p:spPr bwMode="auto">
            <a:xfrm>
              <a:off x="768" y="326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6" name="Oval 34"/>
            <p:cNvSpPr>
              <a:spLocks noChangeArrowheads="1"/>
            </p:cNvSpPr>
            <p:nvPr/>
          </p:nvSpPr>
          <p:spPr bwMode="auto">
            <a:xfrm>
              <a:off x="240" y="369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auto">
            <a:xfrm>
              <a:off x="288" y="360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auto">
            <a:xfrm>
              <a:off x="576" y="340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auto">
            <a:xfrm>
              <a:off x="528" y="364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auto">
            <a:xfrm>
              <a:off x="672" y="360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384" y="393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auto">
            <a:xfrm>
              <a:off x="576" y="3889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Oval 41"/>
            <p:cNvSpPr>
              <a:spLocks noChangeArrowheads="1"/>
            </p:cNvSpPr>
            <p:nvPr/>
          </p:nvSpPr>
          <p:spPr bwMode="auto">
            <a:xfrm>
              <a:off x="816" y="4031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4" name="Oval 42"/>
            <p:cNvSpPr>
              <a:spLocks noChangeArrowheads="1"/>
            </p:cNvSpPr>
            <p:nvPr/>
          </p:nvSpPr>
          <p:spPr bwMode="auto">
            <a:xfrm>
              <a:off x="480" y="403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5" name="Oval 43"/>
            <p:cNvSpPr>
              <a:spLocks noChangeArrowheads="1"/>
            </p:cNvSpPr>
            <p:nvPr/>
          </p:nvSpPr>
          <p:spPr bwMode="auto">
            <a:xfrm>
              <a:off x="144" y="403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6" name="Oval 44"/>
            <p:cNvSpPr>
              <a:spLocks noChangeArrowheads="1"/>
            </p:cNvSpPr>
            <p:nvPr/>
          </p:nvSpPr>
          <p:spPr bwMode="auto">
            <a:xfrm>
              <a:off x="528" y="259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7" name="Oval 45"/>
            <p:cNvSpPr>
              <a:spLocks noChangeArrowheads="1"/>
            </p:cNvSpPr>
            <p:nvPr/>
          </p:nvSpPr>
          <p:spPr bwMode="auto">
            <a:xfrm>
              <a:off x="720" y="134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8" name="Oval 46"/>
            <p:cNvSpPr>
              <a:spLocks noChangeArrowheads="1"/>
            </p:cNvSpPr>
            <p:nvPr/>
          </p:nvSpPr>
          <p:spPr bwMode="auto">
            <a:xfrm>
              <a:off x="96" y="158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9" name="Oval 47"/>
            <p:cNvSpPr>
              <a:spLocks noChangeArrowheads="1"/>
            </p:cNvSpPr>
            <p:nvPr/>
          </p:nvSpPr>
          <p:spPr bwMode="auto">
            <a:xfrm>
              <a:off x="864" y="283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" name="Oval 48"/>
            <p:cNvSpPr>
              <a:spLocks noChangeArrowheads="1"/>
            </p:cNvSpPr>
            <p:nvPr/>
          </p:nvSpPr>
          <p:spPr bwMode="auto">
            <a:xfrm>
              <a:off x="864" y="168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" name="Oval 49"/>
            <p:cNvSpPr>
              <a:spLocks noChangeArrowheads="1"/>
            </p:cNvSpPr>
            <p:nvPr/>
          </p:nvSpPr>
          <p:spPr bwMode="auto">
            <a:xfrm>
              <a:off x="864" y="316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2" name="Oval 50"/>
            <p:cNvSpPr>
              <a:spLocks noChangeArrowheads="1"/>
            </p:cNvSpPr>
            <p:nvPr/>
          </p:nvSpPr>
          <p:spPr bwMode="auto">
            <a:xfrm>
              <a:off x="864" y="369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53" name="Group 51"/>
            <p:cNvGrpSpPr>
              <a:grpSpLocks/>
            </p:cNvGrpSpPr>
            <p:nvPr/>
          </p:nvGrpSpPr>
          <p:grpSpPr bwMode="auto">
            <a:xfrm>
              <a:off x="95" y="145"/>
              <a:ext cx="1008" cy="1007"/>
              <a:chOff x="95" y="145"/>
              <a:chExt cx="1008" cy="1007"/>
            </a:xfrm>
          </p:grpSpPr>
          <p:sp>
            <p:nvSpPr>
              <p:cNvPr id="61" name="Oval 52"/>
              <p:cNvSpPr>
                <a:spLocks noChangeArrowheads="1"/>
              </p:cNvSpPr>
              <p:nvPr/>
            </p:nvSpPr>
            <p:spPr bwMode="auto">
              <a:xfrm>
                <a:off x="431" y="289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Oval 53"/>
              <p:cNvSpPr>
                <a:spLocks noChangeArrowheads="1"/>
              </p:cNvSpPr>
              <p:nvPr/>
            </p:nvSpPr>
            <p:spPr bwMode="auto">
              <a:xfrm>
                <a:off x="527" y="625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Oval 54"/>
              <p:cNvSpPr>
                <a:spLocks noChangeArrowheads="1"/>
              </p:cNvSpPr>
              <p:nvPr/>
            </p:nvSpPr>
            <p:spPr bwMode="auto">
              <a:xfrm>
                <a:off x="815" y="674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Oval 55"/>
              <p:cNvSpPr>
                <a:spLocks noChangeArrowheads="1"/>
              </p:cNvSpPr>
              <p:nvPr/>
            </p:nvSpPr>
            <p:spPr bwMode="auto">
              <a:xfrm>
                <a:off x="863" y="291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Oval 56"/>
              <p:cNvSpPr>
                <a:spLocks noChangeArrowheads="1"/>
              </p:cNvSpPr>
              <p:nvPr/>
            </p:nvSpPr>
            <p:spPr bwMode="auto">
              <a:xfrm>
                <a:off x="338" y="816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Oval 57"/>
              <p:cNvSpPr>
                <a:spLocks noChangeArrowheads="1"/>
              </p:cNvSpPr>
              <p:nvPr/>
            </p:nvSpPr>
            <p:spPr bwMode="auto">
              <a:xfrm>
                <a:off x="770" y="912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Oval 58"/>
              <p:cNvSpPr>
                <a:spLocks noChangeArrowheads="1"/>
              </p:cNvSpPr>
              <p:nvPr/>
            </p:nvSpPr>
            <p:spPr bwMode="auto">
              <a:xfrm>
                <a:off x="335" y="576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8" name="Oval 59"/>
              <p:cNvSpPr>
                <a:spLocks noChangeArrowheads="1"/>
              </p:cNvSpPr>
              <p:nvPr/>
            </p:nvSpPr>
            <p:spPr bwMode="auto">
              <a:xfrm>
                <a:off x="671" y="768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9" name="Oval 60"/>
              <p:cNvSpPr>
                <a:spLocks noChangeArrowheads="1"/>
              </p:cNvSpPr>
              <p:nvPr/>
            </p:nvSpPr>
            <p:spPr bwMode="auto">
              <a:xfrm>
                <a:off x="431" y="912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0" name="Oval 61"/>
              <p:cNvSpPr>
                <a:spLocks noChangeArrowheads="1"/>
              </p:cNvSpPr>
              <p:nvPr/>
            </p:nvSpPr>
            <p:spPr bwMode="auto">
              <a:xfrm>
                <a:off x="623" y="337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1" name="Oval 62"/>
              <p:cNvSpPr>
                <a:spLocks noChangeArrowheads="1"/>
              </p:cNvSpPr>
              <p:nvPr/>
            </p:nvSpPr>
            <p:spPr bwMode="auto">
              <a:xfrm>
                <a:off x="719" y="433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" name="Oval 63"/>
              <p:cNvSpPr>
                <a:spLocks noChangeArrowheads="1"/>
              </p:cNvSpPr>
              <p:nvPr/>
            </p:nvSpPr>
            <p:spPr bwMode="auto">
              <a:xfrm>
                <a:off x="383" y="481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3" name="Oval 64"/>
              <p:cNvSpPr>
                <a:spLocks noChangeArrowheads="1"/>
              </p:cNvSpPr>
              <p:nvPr/>
            </p:nvSpPr>
            <p:spPr bwMode="auto">
              <a:xfrm>
                <a:off x="191" y="673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" name="Oval 65"/>
              <p:cNvSpPr>
                <a:spLocks noChangeArrowheads="1"/>
              </p:cNvSpPr>
              <p:nvPr/>
            </p:nvSpPr>
            <p:spPr bwMode="auto">
              <a:xfrm>
                <a:off x="143" y="385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5" name="Oval 66"/>
              <p:cNvSpPr>
                <a:spLocks noChangeArrowheads="1"/>
              </p:cNvSpPr>
              <p:nvPr/>
            </p:nvSpPr>
            <p:spPr bwMode="auto">
              <a:xfrm>
                <a:off x="95" y="817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6" name="Oval 67"/>
              <p:cNvSpPr>
                <a:spLocks noChangeArrowheads="1"/>
              </p:cNvSpPr>
              <p:nvPr/>
            </p:nvSpPr>
            <p:spPr bwMode="auto">
              <a:xfrm>
                <a:off x="719" y="145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7" name="Oval 68"/>
              <p:cNvSpPr>
                <a:spLocks noChangeArrowheads="1"/>
              </p:cNvSpPr>
              <p:nvPr/>
            </p:nvSpPr>
            <p:spPr bwMode="auto">
              <a:xfrm>
                <a:off x="239" y="193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54" name="Rectangle 69"/>
            <p:cNvSpPr>
              <a:spLocks noChangeArrowheads="1"/>
            </p:cNvSpPr>
            <p:nvPr/>
          </p:nvSpPr>
          <p:spPr bwMode="auto">
            <a:xfrm>
              <a:off x="192" y="144"/>
              <a:ext cx="816" cy="1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5" name="Rectangle 70"/>
            <p:cNvSpPr>
              <a:spLocks noChangeArrowheads="1"/>
            </p:cNvSpPr>
            <p:nvPr/>
          </p:nvSpPr>
          <p:spPr bwMode="auto">
            <a:xfrm>
              <a:off x="48" y="240"/>
              <a:ext cx="240" cy="408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" name="Rectangle 71"/>
            <p:cNvSpPr>
              <a:spLocks noChangeArrowheads="1"/>
            </p:cNvSpPr>
            <p:nvPr/>
          </p:nvSpPr>
          <p:spPr bwMode="auto">
            <a:xfrm>
              <a:off x="96" y="816"/>
              <a:ext cx="192" cy="96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7" name="Rectangle 72"/>
            <p:cNvSpPr>
              <a:spLocks noChangeArrowheads="1"/>
            </p:cNvSpPr>
            <p:nvPr/>
          </p:nvSpPr>
          <p:spPr bwMode="auto">
            <a:xfrm>
              <a:off x="192" y="1056"/>
              <a:ext cx="816" cy="1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8" name="Rectangle 73"/>
            <p:cNvSpPr>
              <a:spLocks noChangeArrowheads="1"/>
            </p:cNvSpPr>
            <p:nvPr/>
          </p:nvSpPr>
          <p:spPr bwMode="auto">
            <a:xfrm>
              <a:off x="960" y="192"/>
              <a:ext cx="240" cy="414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" name="Rectangle 74"/>
            <p:cNvSpPr>
              <a:spLocks noChangeArrowheads="1"/>
            </p:cNvSpPr>
            <p:nvPr/>
          </p:nvSpPr>
          <p:spPr bwMode="auto">
            <a:xfrm>
              <a:off x="960" y="816"/>
              <a:ext cx="432" cy="96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0" name="Oval 75"/>
            <p:cNvSpPr>
              <a:spLocks noChangeArrowheads="1"/>
            </p:cNvSpPr>
            <p:nvPr/>
          </p:nvSpPr>
          <p:spPr bwMode="auto">
            <a:xfrm>
              <a:off x="528" y="158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8" name="Rectangle 78"/>
          <p:cNvSpPr>
            <a:spLocks noChangeArrowheads="1"/>
          </p:cNvSpPr>
          <p:nvPr/>
        </p:nvSpPr>
        <p:spPr bwMode="auto">
          <a:xfrm>
            <a:off x="2286000" y="6029325"/>
            <a:ext cx="222250" cy="827088"/>
          </a:xfrm>
          <a:prstGeom prst="rect">
            <a:avLst/>
          </a:prstGeom>
          <a:solidFill>
            <a:srgbClr val="B2B2B2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endParaRPr kumimoji="1" lang="en-US" altLang="en-US" sz="2400" b="0" i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268" name="Rectangle 7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381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269" name="Rectangle 7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562225" y="2286000"/>
            <a:ext cx="5819775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9" name="Rectangle 7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" name="Rectangle 8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" name="Rectangle 8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95791-3B87-4800-B813-8A93DD4E1D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4768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253309-CD73-488E-9C6F-FC5629D232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605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710EF2-D3F0-4E54-8CDA-A471E146D2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4615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8213" y="2286000"/>
            <a:ext cx="31623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2913" y="2286000"/>
            <a:ext cx="3163887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752EB4-2007-4437-89A3-9B6B1DED4D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6828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5C7B22-D02E-49C0-958E-861ADC2995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2521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377587-8FEF-4ED2-B311-44C67B9521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8968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6A65EA-6273-4072-8EFF-B09779DC99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6876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F20AA7-5DCC-46CA-8570-BF014DA34F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572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787B81-C8DE-4F66-9ECE-EEC9C10C0F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290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BD742-54E1-4147-9DE5-A65753EE8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9944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7100" y="381000"/>
            <a:ext cx="179070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381000"/>
            <a:ext cx="521970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F54792-0D23-4036-B03F-E6FDD95367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469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905000" y="1982788"/>
            <a:ext cx="7010400" cy="48752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endParaRPr kumimoji="1" lang="en-US" altLang="en-US" sz="2400" b="0" i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1295400"/>
            <a:ext cx="8763000" cy="1524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endParaRPr kumimoji="1" lang="en-US" altLang="en-US" sz="2400" b="0" i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8213" y="2286000"/>
            <a:ext cx="6478587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381000"/>
            <a:ext cx="716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grpSp>
        <p:nvGrpSpPr>
          <p:cNvPr id="1030" name="Group 6"/>
          <p:cNvGrpSpPr>
            <a:grpSpLocks/>
          </p:cNvGrpSpPr>
          <p:nvPr/>
        </p:nvGrpSpPr>
        <p:grpSpPr bwMode="auto">
          <a:xfrm>
            <a:off x="76200" y="228600"/>
            <a:ext cx="2133600" cy="6662738"/>
            <a:chOff x="48" y="144"/>
            <a:chExt cx="1344" cy="4197"/>
          </a:xfrm>
        </p:grpSpPr>
        <p:sp>
          <p:nvSpPr>
            <p:cNvPr id="7175" name="Rectangle 7"/>
            <p:cNvSpPr>
              <a:spLocks noChangeArrowheads="1"/>
            </p:cNvSpPr>
            <p:nvPr/>
          </p:nvSpPr>
          <p:spPr bwMode="auto">
            <a:xfrm>
              <a:off x="288" y="288"/>
              <a:ext cx="672" cy="76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76" name="Rectangle 8"/>
            <p:cNvSpPr>
              <a:spLocks noChangeArrowheads="1"/>
            </p:cNvSpPr>
            <p:nvPr/>
          </p:nvSpPr>
          <p:spPr bwMode="auto">
            <a:xfrm>
              <a:off x="288" y="1248"/>
              <a:ext cx="672" cy="307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77" name="Oval 9"/>
            <p:cNvSpPr>
              <a:spLocks noChangeArrowheads="1"/>
            </p:cNvSpPr>
            <p:nvPr/>
          </p:nvSpPr>
          <p:spPr bwMode="auto">
            <a:xfrm>
              <a:off x="192" y="120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78" name="Oval 10"/>
            <p:cNvSpPr>
              <a:spLocks noChangeArrowheads="1"/>
            </p:cNvSpPr>
            <p:nvPr/>
          </p:nvSpPr>
          <p:spPr bwMode="auto">
            <a:xfrm>
              <a:off x="528" y="134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79" name="Oval 11"/>
            <p:cNvSpPr>
              <a:spLocks noChangeArrowheads="1"/>
            </p:cNvSpPr>
            <p:nvPr/>
          </p:nvSpPr>
          <p:spPr bwMode="auto">
            <a:xfrm>
              <a:off x="336" y="158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80" name="Oval 12"/>
            <p:cNvSpPr>
              <a:spLocks noChangeArrowheads="1"/>
            </p:cNvSpPr>
            <p:nvPr/>
          </p:nvSpPr>
          <p:spPr bwMode="auto">
            <a:xfrm>
              <a:off x="624" y="115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81" name="Oval 13"/>
            <p:cNvSpPr>
              <a:spLocks noChangeArrowheads="1"/>
            </p:cNvSpPr>
            <p:nvPr/>
          </p:nvSpPr>
          <p:spPr bwMode="auto">
            <a:xfrm>
              <a:off x="288" y="129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82" name="Oval 14"/>
            <p:cNvSpPr>
              <a:spLocks noChangeArrowheads="1"/>
            </p:cNvSpPr>
            <p:nvPr/>
          </p:nvSpPr>
          <p:spPr bwMode="auto">
            <a:xfrm>
              <a:off x="240" y="288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83" name="Oval 15"/>
            <p:cNvSpPr>
              <a:spLocks noChangeArrowheads="1"/>
            </p:cNvSpPr>
            <p:nvPr/>
          </p:nvSpPr>
          <p:spPr bwMode="auto">
            <a:xfrm>
              <a:off x="768" y="153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84" name="Oval 16"/>
            <p:cNvSpPr>
              <a:spLocks noChangeArrowheads="1"/>
            </p:cNvSpPr>
            <p:nvPr/>
          </p:nvSpPr>
          <p:spPr bwMode="auto">
            <a:xfrm>
              <a:off x="528" y="172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85" name="Oval 17"/>
            <p:cNvSpPr>
              <a:spLocks noChangeArrowheads="1"/>
            </p:cNvSpPr>
            <p:nvPr/>
          </p:nvSpPr>
          <p:spPr bwMode="auto">
            <a:xfrm>
              <a:off x="576" y="196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86" name="Oval 18"/>
            <p:cNvSpPr>
              <a:spLocks noChangeArrowheads="1"/>
            </p:cNvSpPr>
            <p:nvPr/>
          </p:nvSpPr>
          <p:spPr bwMode="auto">
            <a:xfrm>
              <a:off x="384" y="196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87" name="Oval 19"/>
            <p:cNvSpPr>
              <a:spLocks noChangeArrowheads="1"/>
            </p:cNvSpPr>
            <p:nvPr/>
          </p:nvSpPr>
          <p:spPr bwMode="auto">
            <a:xfrm>
              <a:off x="192" y="177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88" name="Oval 20"/>
            <p:cNvSpPr>
              <a:spLocks noChangeArrowheads="1"/>
            </p:cNvSpPr>
            <p:nvPr/>
          </p:nvSpPr>
          <p:spPr bwMode="auto">
            <a:xfrm>
              <a:off x="240" y="230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89" name="Oval 21"/>
            <p:cNvSpPr>
              <a:spLocks noChangeArrowheads="1"/>
            </p:cNvSpPr>
            <p:nvPr/>
          </p:nvSpPr>
          <p:spPr bwMode="auto">
            <a:xfrm>
              <a:off x="576" y="230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90" name="Oval 22"/>
            <p:cNvSpPr>
              <a:spLocks noChangeArrowheads="1"/>
            </p:cNvSpPr>
            <p:nvPr/>
          </p:nvSpPr>
          <p:spPr bwMode="auto">
            <a:xfrm>
              <a:off x="432" y="225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91" name="Oval 23"/>
            <p:cNvSpPr>
              <a:spLocks noChangeArrowheads="1"/>
            </p:cNvSpPr>
            <p:nvPr/>
          </p:nvSpPr>
          <p:spPr bwMode="auto">
            <a:xfrm>
              <a:off x="336" y="268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92" name="Oval 24"/>
            <p:cNvSpPr>
              <a:spLocks noChangeArrowheads="1"/>
            </p:cNvSpPr>
            <p:nvPr/>
          </p:nvSpPr>
          <p:spPr bwMode="auto">
            <a:xfrm>
              <a:off x="816" y="220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93" name="Oval 25"/>
            <p:cNvSpPr>
              <a:spLocks noChangeArrowheads="1"/>
            </p:cNvSpPr>
            <p:nvPr/>
          </p:nvSpPr>
          <p:spPr bwMode="auto">
            <a:xfrm>
              <a:off x="672" y="268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94" name="Oval 26"/>
            <p:cNvSpPr>
              <a:spLocks noChangeArrowheads="1"/>
            </p:cNvSpPr>
            <p:nvPr/>
          </p:nvSpPr>
          <p:spPr bwMode="auto">
            <a:xfrm>
              <a:off x="528" y="292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95" name="Oval 27"/>
            <p:cNvSpPr>
              <a:spLocks noChangeArrowheads="1"/>
            </p:cNvSpPr>
            <p:nvPr/>
          </p:nvSpPr>
          <p:spPr bwMode="auto">
            <a:xfrm>
              <a:off x="720" y="235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96" name="Oval 28"/>
            <p:cNvSpPr>
              <a:spLocks noChangeArrowheads="1"/>
            </p:cNvSpPr>
            <p:nvPr/>
          </p:nvSpPr>
          <p:spPr bwMode="auto">
            <a:xfrm>
              <a:off x="192" y="254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97" name="Oval 29"/>
            <p:cNvSpPr>
              <a:spLocks noChangeArrowheads="1"/>
            </p:cNvSpPr>
            <p:nvPr/>
          </p:nvSpPr>
          <p:spPr bwMode="auto">
            <a:xfrm>
              <a:off x="768" y="187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98" name="Oval 30"/>
            <p:cNvSpPr>
              <a:spLocks noChangeArrowheads="1"/>
            </p:cNvSpPr>
            <p:nvPr/>
          </p:nvSpPr>
          <p:spPr bwMode="auto">
            <a:xfrm>
              <a:off x="144" y="196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99" name="Oval 31"/>
            <p:cNvSpPr>
              <a:spLocks noChangeArrowheads="1"/>
            </p:cNvSpPr>
            <p:nvPr/>
          </p:nvSpPr>
          <p:spPr bwMode="auto">
            <a:xfrm>
              <a:off x="624" y="307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00" name="Oval 32"/>
            <p:cNvSpPr>
              <a:spLocks noChangeArrowheads="1"/>
            </p:cNvSpPr>
            <p:nvPr/>
          </p:nvSpPr>
          <p:spPr bwMode="auto">
            <a:xfrm>
              <a:off x="240" y="326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01" name="Oval 33"/>
            <p:cNvSpPr>
              <a:spLocks noChangeArrowheads="1"/>
            </p:cNvSpPr>
            <p:nvPr/>
          </p:nvSpPr>
          <p:spPr bwMode="auto">
            <a:xfrm>
              <a:off x="384" y="326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02" name="Oval 34"/>
            <p:cNvSpPr>
              <a:spLocks noChangeArrowheads="1"/>
            </p:cNvSpPr>
            <p:nvPr/>
          </p:nvSpPr>
          <p:spPr bwMode="auto">
            <a:xfrm>
              <a:off x="336" y="312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03" name="Oval 35"/>
            <p:cNvSpPr>
              <a:spLocks noChangeArrowheads="1"/>
            </p:cNvSpPr>
            <p:nvPr/>
          </p:nvSpPr>
          <p:spPr bwMode="auto">
            <a:xfrm>
              <a:off x="768" y="326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04" name="Oval 36"/>
            <p:cNvSpPr>
              <a:spLocks noChangeArrowheads="1"/>
            </p:cNvSpPr>
            <p:nvPr/>
          </p:nvSpPr>
          <p:spPr bwMode="auto">
            <a:xfrm>
              <a:off x="240" y="369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05" name="Oval 37"/>
            <p:cNvSpPr>
              <a:spLocks noChangeArrowheads="1"/>
            </p:cNvSpPr>
            <p:nvPr/>
          </p:nvSpPr>
          <p:spPr bwMode="auto">
            <a:xfrm>
              <a:off x="288" y="360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06" name="Oval 38"/>
            <p:cNvSpPr>
              <a:spLocks noChangeArrowheads="1"/>
            </p:cNvSpPr>
            <p:nvPr/>
          </p:nvSpPr>
          <p:spPr bwMode="auto">
            <a:xfrm>
              <a:off x="576" y="340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07" name="Oval 39"/>
            <p:cNvSpPr>
              <a:spLocks noChangeArrowheads="1"/>
            </p:cNvSpPr>
            <p:nvPr/>
          </p:nvSpPr>
          <p:spPr bwMode="auto">
            <a:xfrm>
              <a:off x="528" y="364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08" name="Oval 40"/>
            <p:cNvSpPr>
              <a:spLocks noChangeArrowheads="1"/>
            </p:cNvSpPr>
            <p:nvPr/>
          </p:nvSpPr>
          <p:spPr bwMode="auto">
            <a:xfrm>
              <a:off x="672" y="360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09" name="Oval 41"/>
            <p:cNvSpPr>
              <a:spLocks noChangeArrowheads="1"/>
            </p:cNvSpPr>
            <p:nvPr/>
          </p:nvSpPr>
          <p:spPr bwMode="auto">
            <a:xfrm>
              <a:off x="384" y="393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10" name="Oval 42"/>
            <p:cNvSpPr>
              <a:spLocks noChangeArrowheads="1"/>
            </p:cNvSpPr>
            <p:nvPr/>
          </p:nvSpPr>
          <p:spPr bwMode="auto">
            <a:xfrm>
              <a:off x="576" y="3889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11" name="Oval 43"/>
            <p:cNvSpPr>
              <a:spLocks noChangeArrowheads="1"/>
            </p:cNvSpPr>
            <p:nvPr/>
          </p:nvSpPr>
          <p:spPr bwMode="auto">
            <a:xfrm>
              <a:off x="816" y="4031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12" name="Oval 44"/>
            <p:cNvSpPr>
              <a:spLocks noChangeArrowheads="1"/>
            </p:cNvSpPr>
            <p:nvPr/>
          </p:nvSpPr>
          <p:spPr bwMode="auto">
            <a:xfrm>
              <a:off x="480" y="403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13" name="Oval 45"/>
            <p:cNvSpPr>
              <a:spLocks noChangeArrowheads="1"/>
            </p:cNvSpPr>
            <p:nvPr/>
          </p:nvSpPr>
          <p:spPr bwMode="auto">
            <a:xfrm>
              <a:off x="144" y="403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14" name="Oval 46"/>
            <p:cNvSpPr>
              <a:spLocks noChangeArrowheads="1"/>
            </p:cNvSpPr>
            <p:nvPr/>
          </p:nvSpPr>
          <p:spPr bwMode="auto">
            <a:xfrm>
              <a:off x="528" y="259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15" name="Oval 47"/>
            <p:cNvSpPr>
              <a:spLocks noChangeArrowheads="1"/>
            </p:cNvSpPr>
            <p:nvPr/>
          </p:nvSpPr>
          <p:spPr bwMode="auto">
            <a:xfrm>
              <a:off x="720" y="134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16" name="Oval 48"/>
            <p:cNvSpPr>
              <a:spLocks noChangeArrowheads="1"/>
            </p:cNvSpPr>
            <p:nvPr/>
          </p:nvSpPr>
          <p:spPr bwMode="auto">
            <a:xfrm>
              <a:off x="96" y="158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17" name="Oval 49"/>
            <p:cNvSpPr>
              <a:spLocks noChangeArrowheads="1"/>
            </p:cNvSpPr>
            <p:nvPr/>
          </p:nvSpPr>
          <p:spPr bwMode="auto">
            <a:xfrm>
              <a:off x="864" y="283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18" name="Oval 50"/>
            <p:cNvSpPr>
              <a:spLocks noChangeArrowheads="1"/>
            </p:cNvSpPr>
            <p:nvPr/>
          </p:nvSpPr>
          <p:spPr bwMode="auto">
            <a:xfrm>
              <a:off x="864" y="168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19" name="Oval 51"/>
            <p:cNvSpPr>
              <a:spLocks noChangeArrowheads="1"/>
            </p:cNvSpPr>
            <p:nvPr/>
          </p:nvSpPr>
          <p:spPr bwMode="auto">
            <a:xfrm>
              <a:off x="864" y="316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20" name="Oval 52"/>
            <p:cNvSpPr>
              <a:spLocks noChangeArrowheads="1"/>
            </p:cNvSpPr>
            <p:nvPr/>
          </p:nvSpPr>
          <p:spPr bwMode="auto">
            <a:xfrm>
              <a:off x="864" y="369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81" name="Group 53"/>
            <p:cNvGrpSpPr>
              <a:grpSpLocks/>
            </p:cNvGrpSpPr>
            <p:nvPr/>
          </p:nvGrpSpPr>
          <p:grpSpPr bwMode="auto">
            <a:xfrm>
              <a:off x="95" y="145"/>
              <a:ext cx="1008" cy="1007"/>
              <a:chOff x="95" y="145"/>
              <a:chExt cx="1008" cy="1007"/>
            </a:xfrm>
          </p:grpSpPr>
          <p:sp>
            <p:nvSpPr>
              <p:cNvPr id="7222" name="Oval 54"/>
              <p:cNvSpPr>
                <a:spLocks noChangeArrowheads="1"/>
              </p:cNvSpPr>
              <p:nvPr/>
            </p:nvSpPr>
            <p:spPr bwMode="auto">
              <a:xfrm>
                <a:off x="431" y="289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23" name="Oval 55"/>
              <p:cNvSpPr>
                <a:spLocks noChangeArrowheads="1"/>
              </p:cNvSpPr>
              <p:nvPr/>
            </p:nvSpPr>
            <p:spPr bwMode="auto">
              <a:xfrm>
                <a:off x="527" y="625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24" name="Oval 56"/>
              <p:cNvSpPr>
                <a:spLocks noChangeArrowheads="1"/>
              </p:cNvSpPr>
              <p:nvPr/>
            </p:nvSpPr>
            <p:spPr bwMode="auto">
              <a:xfrm>
                <a:off x="815" y="674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25" name="Oval 57"/>
              <p:cNvSpPr>
                <a:spLocks noChangeArrowheads="1"/>
              </p:cNvSpPr>
              <p:nvPr/>
            </p:nvSpPr>
            <p:spPr bwMode="auto">
              <a:xfrm>
                <a:off x="863" y="291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26" name="Oval 58"/>
              <p:cNvSpPr>
                <a:spLocks noChangeArrowheads="1"/>
              </p:cNvSpPr>
              <p:nvPr/>
            </p:nvSpPr>
            <p:spPr bwMode="auto">
              <a:xfrm>
                <a:off x="338" y="816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27" name="Oval 59"/>
              <p:cNvSpPr>
                <a:spLocks noChangeArrowheads="1"/>
              </p:cNvSpPr>
              <p:nvPr/>
            </p:nvSpPr>
            <p:spPr bwMode="auto">
              <a:xfrm>
                <a:off x="770" y="912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28" name="Oval 60"/>
              <p:cNvSpPr>
                <a:spLocks noChangeArrowheads="1"/>
              </p:cNvSpPr>
              <p:nvPr/>
            </p:nvSpPr>
            <p:spPr bwMode="auto">
              <a:xfrm>
                <a:off x="335" y="576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29" name="Oval 61"/>
              <p:cNvSpPr>
                <a:spLocks noChangeArrowheads="1"/>
              </p:cNvSpPr>
              <p:nvPr/>
            </p:nvSpPr>
            <p:spPr bwMode="auto">
              <a:xfrm>
                <a:off x="671" y="768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30" name="Oval 62"/>
              <p:cNvSpPr>
                <a:spLocks noChangeArrowheads="1"/>
              </p:cNvSpPr>
              <p:nvPr/>
            </p:nvSpPr>
            <p:spPr bwMode="auto">
              <a:xfrm>
                <a:off x="431" y="912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31" name="Oval 63"/>
              <p:cNvSpPr>
                <a:spLocks noChangeArrowheads="1"/>
              </p:cNvSpPr>
              <p:nvPr/>
            </p:nvSpPr>
            <p:spPr bwMode="auto">
              <a:xfrm>
                <a:off x="623" y="337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32" name="Oval 64"/>
              <p:cNvSpPr>
                <a:spLocks noChangeArrowheads="1"/>
              </p:cNvSpPr>
              <p:nvPr/>
            </p:nvSpPr>
            <p:spPr bwMode="auto">
              <a:xfrm>
                <a:off x="719" y="433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33" name="Oval 65"/>
              <p:cNvSpPr>
                <a:spLocks noChangeArrowheads="1"/>
              </p:cNvSpPr>
              <p:nvPr/>
            </p:nvSpPr>
            <p:spPr bwMode="auto">
              <a:xfrm>
                <a:off x="383" y="481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34" name="Oval 66"/>
              <p:cNvSpPr>
                <a:spLocks noChangeArrowheads="1"/>
              </p:cNvSpPr>
              <p:nvPr/>
            </p:nvSpPr>
            <p:spPr bwMode="auto">
              <a:xfrm>
                <a:off x="191" y="673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35" name="Oval 67"/>
              <p:cNvSpPr>
                <a:spLocks noChangeArrowheads="1"/>
              </p:cNvSpPr>
              <p:nvPr/>
            </p:nvSpPr>
            <p:spPr bwMode="auto">
              <a:xfrm>
                <a:off x="143" y="385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36" name="Oval 68"/>
              <p:cNvSpPr>
                <a:spLocks noChangeArrowheads="1"/>
              </p:cNvSpPr>
              <p:nvPr/>
            </p:nvSpPr>
            <p:spPr bwMode="auto">
              <a:xfrm>
                <a:off x="95" y="817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37" name="Oval 69"/>
              <p:cNvSpPr>
                <a:spLocks noChangeArrowheads="1"/>
              </p:cNvSpPr>
              <p:nvPr/>
            </p:nvSpPr>
            <p:spPr bwMode="auto">
              <a:xfrm>
                <a:off x="719" y="145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38" name="Oval 70"/>
              <p:cNvSpPr>
                <a:spLocks noChangeArrowheads="1"/>
              </p:cNvSpPr>
              <p:nvPr/>
            </p:nvSpPr>
            <p:spPr bwMode="auto">
              <a:xfrm>
                <a:off x="239" y="193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7239" name="Rectangle 71"/>
            <p:cNvSpPr>
              <a:spLocks noChangeArrowheads="1"/>
            </p:cNvSpPr>
            <p:nvPr/>
          </p:nvSpPr>
          <p:spPr bwMode="auto">
            <a:xfrm>
              <a:off x="192" y="144"/>
              <a:ext cx="816" cy="1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40" name="Rectangle 72"/>
            <p:cNvSpPr>
              <a:spLocks noChangeArrowheads="1"/>
            </p:cNvSpPr>
            <p:nvPr/>
          </p:nvSpPr>
          <p:spPr bwMode="auto">
            <a:xfrm>
              <a:off x="48" y="240"/>
              <a:ext cx="240" cy="409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41" name="Rectangle 73"/>
            <p:cNvSpPr>
              <a:spLocks noChangeArrowheads="1"/>
            </p:cNvSpPr>
            <p:nvPr/>
          </p:nvSpPr>
          <p:spPr bwMode="auto">
            <a:xfrm>
              <a:off x="96" y="816"/>
              <a:ext cx="192" cy="96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42" name="Rectangle 74"/>
            <p:cNvSpPr>
              <a:spLocks noChangeArrowheads="1"/>
            </p:cNvSpPr>
            <p:nvPr/>
          </p:nvSpPr>
          <p:spPr bwMode="auto">
            <a:xfrm>
              <a:off x="192" y="1056"/>
              <a:ext cx="816" cy="1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43" name="Rectangle 75"/>
            <p:cNvSpPr>
              <a:spLocks noChangeArrowheads="1"/>
            </p:cNvSpPr>
            <p:nvPr/>
          </p:nvSpPr>
          <p:spPr bwMode="auto">
            <a:xfrm>
              <a:off x="960" y="192"/>
              <a:ext cx="240" cy="414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44" name="Rectangle 76"/>
            <p:cNvSpPr>
              <a:spLocks noChangeArrowheads="1"/>
            </p:cNvSpPr>
            <p:nvPr/>
          </p:nvSpPr>
          <p:spPr bwMode="auto">
            <a:xfrm>
              <a:off x="960" y="816"/>
              <a:ext cx="432" cy="96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45" name="Oval 77"/>
            <p:cNvSpPr>
              <a:spLocks noChangeArrowheads="1"/>
            </p:cNvSpPr>
            <p:nvPr/>
          </p:nvSpPr>
          <p:spPr bwMode="auto">
            <a:xfrm>
              <a:off x="528" y="158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246" name="Rectangle 7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59050" y="6470650"/>
            <a:ext cx="13462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 b="0" i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47" name="Rectangle 7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84625" y="6477000"/>
            <a:ext cx="3540125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i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48" name="Rectangle 8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72375" y="6477000"/>
            <a:ext cx="125095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1FAAE45A-BA20-45EB-A4AC-6E91EA61004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4" name="Rectangle 81"/>
          <p:cNvSpPr>
            <a:spLocks noChangeArrowheads="1"/>
          </p:cNvSpPr>
          <p:nvPr/>
        </p:nvSpPr>
        <p:spPr bwMode="auto">
          <a:xfrm>
            <a:off x="2286000" y="6029325"/>
            <a:ext cx="222250" cy="827088"/>
          </a:xfrm>
          <a:prstGeom prst="rect">
            <a:avLst/>
          </a:prstGeom>
          <a:solidFill>
            <a:srgbClr val="B2B2B2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endParaRPr kumimoji="1" lang="en-US" altLang="en-US" sz="2400" b="0" i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8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FFCC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FFCC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FFCC"/>
        </a:buClr>
        <a:buSzPct val="65000"/>
        <a:buFont typeface="Wingdings" pitchFamily="2" charset="2"/>
        <a:buChar char="t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FFCC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FFCC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FFCC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FFCC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FFCC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FFCC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mailto:alallman@hemetusd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381000"/>
            <a:ext cx="7696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USING A DIGITAL VOLT- OHM - METER</a:t>
            </a:r>
            <a:r>
              <a:rPr lang="en-US" sz="28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8400" y="2286000"/>
            <a:ext cx="5819775" cy="1752600"/>
          </a:xfrm>
        </p:spPr>
        <p:txBody>
          <a:bodyPr/>
          <a:lstStyle/>
          <a:p>
            <a:pPr algn="ctr" eaLnBrk="1" hangingPunct="1"/>
            <a:r>
              <a:rPr lang="en-US" altLang="en-US" b="1" dirty="0"/>
              <a:t>Automotive Technology</a:t>
            </a:r>
            <a:r>
              <a:rPr lang="en-US" altLang="en-US" dirty="0"/>
              <a:t> </a:t>
            </a:r>
          </a:p>
          <a:p>
            <a:pPr algn="ctr" eaLnBrk="1" hangingPunct="1"/>
            <a:r>
              <a:rPr lang="en-US" altLang="en-US" sz="3600" b="1" i="1" dirty="0"/>
              <a:t>Learning How Electricity Works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What is Electricity?</a:t>
            </a:r>
          </a:p>
        </p:txBody>
      </p:sp>
      <p:pic>
        <p:nvPicPr>
          <p:cNvPr id="4099" name="Picture 4" descr="supp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362200"/>
            <a:ext cx="57912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 instructional purposes electricity can be compared to </a:t>
            </a:r>
            <a:r>
              <a:rPr lang="en-US" altLang="en-US" b="1">
                <a:solidFill>
                  <a:srgbClr val="FF0000"/>
                </a:solidFill>
              </a:rPr>
              <a:t>water</a:t>
            </a:r>
          </a:p>
          <a:p>
            <a:pPr eaLnBrk="1" hangingPunct="1"/>
            <a:endParaRPr lang="en-US" altLang="en-US"/>
          </a:p>
        </p:txBody>
      </p:sp>
      <p:pic>
        <p:nvPicPr>
          <p:cNvPr id="21508" name="Picture 4" descr="46Barlow_WaterPi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581400"/>
            <a:ext cx="4191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71628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Electricity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981200"/>
            <a:ext cx="6858000" cy="1524000"/>
          </a:xfrm>
        </p:spPr>
        <p:txBody>
          <a:bodyPr/>
          <a:lstStyle/>
          <a:p>
            <a:pPr eaLnBrk="1" hangingPunct="1"/>
            <a:r>
              <a:rPr lang="en-US" altLang="en-US" sz="4000" b="1" i="1"/>
              <a:t>Electricity is the flow of </a:t>
            </a:r>
            <a:r>
              <a:rPr lang="en-US" altLang="en-US" sz="4000" b="1" i="1">
                <a:solidFill>
                  <a:srgbClr val="FF0000"/>
                </a:solidFill>
              </a:rPr>
              <a:t>electrons</a:t>
            </a:r>
            <a:r>
              <a:rPr lang="en-US" altLang="en-US" sz="4000" b="1" i="1"/>
              <a:t> along a conductor </a:t>
            </a:r>
          </a:p>
        </p:txBody>
      </p:sp>
      <p:pic>
        <p:nvPicPr>
          <p:cNvPr id="5124" name="Picture 4" descr="1321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581400"/>
            <a:ext cx="41910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Voltage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 i="1">
                <a:solidFill>
                  <a:srgbClr val="FF0000"/>
                </a:solidFill>
              </a:rPr>
              <a:t>Voltage</a:t>
            </a:r>
            <a:r>
              <a:rPr lang="en-US" altLang="en-US"/>
              <a:t> is the </a:t>
            </a:r>
            <a:r>
              <a:rPr lang="en-US" altLang="en-US" b="1" i="1">
                <a:solidFill>
                  <a:srgbClr val="FF0000"/>
                </a:solidFill>
              </a:rPr>
              <a:t>force</a:t>
            </a:r>
            <a:r>
              <a:rPr lang="en-US" altLang="en-US"/>
              <a:t> that pushes the electrons along a conductor. 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/>
          </a:p>
        </p:txBody>
      </p:sp>
      <p:pic>
        <p:nvPicPr>
          <p:cNvPr id="6148" name="Picture 4" descr="spark5_4a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429000"/>
            <a:ext cx="4267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Amperage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8213" y="2286000"/>
            <a:ext cx="6478587" cy="1143000"/>
          </a:xfrm>
        </p:spPr>
        <p:txBody>
          <a:bodyPr/>
          <a:lstStyle/>
          <a:p>
            <a:pPr eaLnBrk="1" hangingPunct="1"/>
            <a:r>
              <a:rPr lang="en-US" altLang="en-US" b="1" i="1">
                <a:solidFill>
                  <a:srgbClr val="FF0000"/>
                </a:solidFill>
              </a:rPr>
              <a:t>Amperage</a:t>
            </a:r>
            <a:r>
              <a:rPr lang="en-US" altLang="en-US"/>
              <a:t> is a measurement of the </a:t>
            </a:r>
            <a:r>
              <a:rPr lang="en-US" altLang="en-US" b="1" i="1">
                <a:solidFill>
                  <a:srgbClr val="FF0000"/>
                </a:solidFill>
              </a:rPr>
              <a:t>volume</a:t>
            </a:r>
            <a:r>
              <a:rPr lang="en-US" altLang="en-US" b="1" i="1"/>
              <a:t> </a:t>
            </a:r>
            <a:r>
              <a:rPr lang="en-US" altLang="en-US"/>
              <a:t>of electron flow. 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/>
          </a:p>
        </p:txBody>
      </p:sp>
      <p:pic>
        <p:nvPicPr>
          <p:cNvPr id="7172" name="Picture 4" descr="hightensiontow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10000"/>
            <a:ext cx="18859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05238"/>
            <a:ext cx="3352800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Ohms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8213" y="1981200"/>
            <a:ext cx="6478587" cy="4191000"/>
          </a:xfrm>
        </p:spPr>
        <p:txBody>
          <a:bodyPr/>
          <a:lstStyle/>
          <a:p>
            <a:pPr eaLnBrk="1" hangingPunct="1"/>
            <a:r>
              <a:rPr lang="en-US" altLang="en-US" b="1" i="1" dirty="0">
                <a:solidFill>
                  <a:srgbClr val="FF0000"/>
                </a:solidFill>
              </a:rPr>
              <a:t>Ohms</a:t>
            </a:r>
            <a:r>
              <a:rPr lang="en-US" altLang="en-US" dirty="0"/>
              <a:t> is the measurement of </a:t>
            </a:r>
            <a:r>
              <a:rPr lang="en-US" altLang="en-US" b="1" i="1" dirty="0">
                <a:solidFill>
                  <a:srgbClr val="FF0000"/>
                </a:solidFill>
              </a:rPr>
              <a:t>resistance</a:t>
            </a:r>
            <a:r>
              <a:rPr lang="en-US" altLang="en-US" b="1" i="1" dirty="0"/>
              <a:t> </a:t>
            </a:r>
            <a:r>
              <a:rPr lang="en-US" altLang="en-US" dirty="0"/>
              <a:t>to the flow of electrons. </a:t>
            </a:r>
            <a:br>
              <a:rPr lang="en-US" altLang="en-US" dirty="0"/>
            </a:br>
            <a:r>
              <a:rPr lang="en-US" altLang="en-US" b="1" i="1" dirty="0">
                <a:solidFill>
                  <a:srgbClr val="FF0000"/>
                </a:solidFill>
              </a:rPr>
              <a:t>This is the WORK that is being done</a:t>
            </a:r>
            <a:r>
              <a:rPr lang="en-US" altLang="en-US" b="1" dirty="0">
                <a:solidFill>
                  <a:srgbClr val="FF0000"/>
                </a:solidFill>
              </a:rPr>
              <a:t>.</a:t>
            </a:r>
            <a:br>
              <a:rPr lang="en-US" altLang="en-US" dirty="0"/>
            </a:br>
            <a:r>
              <a:rPr lang="en-US" altLang="en-US" dirty="0"/>
              <a:t>More Resistance = Less work</a:t>
            </a:r>
            <a:br>
              <a:rPr lang="en-US" altLang="en-US" dirty="0"/>
            </a:br>
            <a:r>
              <a:rPr lang="en-US" altLang="en-US" dirty="0"/>
              <a:t>Less Resistance = More work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8196" name="Picture 4" descr="Ohms-Triang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5" y="4724399"/>
            <a:ext cx="2211388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 descr="suppor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724400"/>
            <a:ext cx="32004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M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724400"/>
            <a:ext cx="1447800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br>
              <a:rPr lang="en-US" sz="4000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</a:br>
            <a:r>
              <a:rPr lang="en-US" sz="4000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Direct Current Voltage </a:t>
            </a:r>
            <a:br>
              <a:rPr lang="en-US" sz="4000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</a:br>
            <a:endParaRPr lang="en-US" sz="4000" b="1" i="1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2209800"/>
            <a:ext cx="6478588" cy="3886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DC V</a:t>
            </a:r>
            <a:r>
              <a:rPr lang="en-US" sz="44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olts</a:t>
            </a:r>
            <a:r>
              <a:rPr lang="en-US" sz="4400" b="1" i="1" dirty="0"/>
              <a:t>    </a:t>
            </a:r>
            <a:r>
              <a:rPr lang="en-US" sz="6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V</a:t>
            </a: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6248400" y="2590800"/>
            <a:ext cx="1219200" cy="0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6248400" y="2895600"/>
            <a:ext cx="304800" cy="0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6705600" y="2895600"/>
            <a:ext cx="304800" cy="0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7162800" y="2895600"/>
            <a:ext cx="304800" cy="0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81200" y="3657600"/>
            <a:ext cx="6858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All Batteries are DC, so this is the scale you will always use </a:t>
            </a:r>
            <a:br>
              <a:rPr lang="en-US" sz="4800" dirty="0"/>
            </a:br>
            <a:r>
              <a:rPr lang="en-US" sz="4800" dirty="0"/>
              <a:t>for batteries!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br>
              <a:rPr lang="en-US" sz="4000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</a:br>
            <a:r>
              <a:rPr lang="en-US" sz="4000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Alternating Current Voltage </a:t>
            </a:r>
            <a:br>
              <a:rPr lang="en-US" sz="4000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</a:br>
            <a:endParaRPr lang="en-US" sz="4000" b="1" i="1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2191167"/>
            <a:ext cx="6478588" cy="3886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AC V</a:t>
            </a:r>
            <a:r>
              <a:rPr lang="en-US" sz="44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olts       </a:t>
            </a:r>
            <a:r>
              <a:rPr lang="en-US" sz="6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V</a:t>
            </a:r>
          </a:p>
        </p:txBody>
      </p:sp>
      <p:sp>
        <p:nvSpPr>
          <p:cNvPr id="10244" name="Rectangle 9"/>
          <p:cNvSpPr>
            <a:spLocks noChangeArrowheads="1"/>
          </p:cNvSpPr>
          <p:nvPr/>
        </p:nvSpPr>
        <p:spPr bwMode="auto">
          <a:xfrm>
            <a:off x="6477000" y="1981200"/>
            <a:ext cx="968375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FFCC"/>
              </a:buClr>
              <a:buSzPct val="70000"/>
              <a:buFont typeface="Wingdings" pitchFamily="2" charset="2"/>
              <a:buChar char="u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FFCC"/>
              </a:buClr>
              <a:buChar char="–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FFCC"/>
              </a:buClr>
              <a:buSzPct val="65000"/>
              <a:buFont typeface="Wingdings" pitchFamily="2" charset="2"/>
              <a:buChar char="t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FFCC"/>
              </a:buClr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FFCC"/>
              </a:buClr>
              <a:buChar char="•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FFCC"/>
              </a:buClr>
              <a:buChar char="•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FFCC"/>
              </a:buClr>
              <a:buChar char="•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FFCC"/>
              </a:buClr>
              <a:buChar char="•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FFCC"/>
              </a:buClr>
              <a:buChar char="•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800">
                <a:solidFill>
                  <a:srgbClr val="FF0000"/>
                </a:solidFill>
                <a:latin typeface="Arial" charset="0"/>
              </a:rPr>
              <a:t>~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0" y="3505200"/>
            <a:ext cx="61722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Wall plugs are A/C, so this is the scale you will always use </a:t>
            </a:r>
            <a:br>
              <a:rPr lang="en-US" dirty="0"/>
            </a:br>
            <a:r>
              <a:rPr lang="en-US" dirty="0"/>
              <a:t>for wall plugs!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81000"/>
            <a:ext cx="6934200" cy="1143000"/>
          </a:xfrm>
        </p:spPr>
        <p:txBody>
          <a:bodyPr/>
          <a:lstStyle/>
          <a:p>
            <a:pPr eaLnBrk="1" hangingPunct="1">
              <a:defRPr/>
            </a:pPr>
            <a:br>
              <a:rPr lang="en-US" sz="4000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</a:br>
            <a:r>
              <a:rPr lang="en-US" sz="4000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Ohms </a:t>
            </a:r>
            <a:br>
              <a:rPr lang="en-US" sz="4000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</a:br>
            <a:endParaRPr lang="en-US" sz="4000" b="1" i="1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2057400"/>
            <a:ext cx="6478587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Ohms       </a:t>
            </a:r>
            <a:r>
              <a:rPr lang="el-GR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Ω</a:t>
            </a:r>
            <a:r>
              <a:rPr lang="en-US" sz="8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33600" y="3503235"/>
            <a:ext cx="657225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Used for measuring resistance in a circuit through a load or to find out if a part of the circuit is connected to another. </a:t>
            </a:r>
            <a:br>
              <a:rPr lang="en-US" sz="3200" dirty="0"/>
            </a:br>
            <a:r>
              <a:rPr lang="en-US" sz="3200" dirty="0">
                <a:solidFill>
                  <a:srgbClr val="FF0000"/>
                </a:solidFill>
              </a:rPr>
              <a:t>Never when voltage is present!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209801"/>
            <a:ext cx="2305050" cy="129659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71628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DC Voltage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DC voltage flows in only </a:t>
            </a:r>
            <a:r>
              <a:rPr lang="en-US" altLang="en-US">
                <a:solidFill>
                  <a:srgbClr val="FF0000"/>
                </a:solidFill>
              </a:rPr>
              <a:t>one direction</a:t>
            </a:r>
            <a:r>
              <a:rPr lang="en-US" altLang="en-US"/>
              <a:t>. </a:t>
            </a:r>
          </a:p>
          <a:p>
            <a:pPr eaLnBrk="1" hangingPunct="1"/>
            <a:endParaRPr lang="en-US" altLang="en-US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2439988" y="3957638"/>
            <a:ext cx="5408612" cy="4762"/>
          </a:xfrm>
          <a:prstGeom prst="line">
            <a:avLst/>
          </a:prstGeom>
          <a:noFill/>
          <a:ln w="1397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438400" y="4495800"/>
            <a:ext cx="5410200" cy="0"/>
          </a:xfrm>
          <a:prstGeom prst="line">
            <a:avLst/>
          </a:prstGeom>
          <a:noFill/>
          <a:ln w="1397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2438400" y="5105400"/>
            <a:ext cx="5410200" cy="0"/>
          </a:xfrm>
          <a:prstGeom prst="line">
            <a:avLst/>
          </a:prstGeom>
          <a:noFill/>
          <a:ln w="1397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AC Voltage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0" y="2286000"/>
            <a:ext cx="6019800" cy="3886200"/>
          </a:xfrm>
        </p:spPr>
        <p:txBody>
          <a:bodyPr/>
          <a:lstStyle/>
          <a:p>
            <a:pPr eaLnBrk="1" hangingPunct="1"/>
            <a:r>
              <a:rPr lang="en-US" altLang="en-US"/>
              <a:t>AC voltage flows </a:t>
            </a:r>
            <a:r>
              <a:rPr lang="en-US" altLang="en-US">
                <a:solidFill>
                  <a:srgbClr val="FF0000"/>
                </a:solidFill>
              </a:rPr>
              <a:t>back and forth</a:t>
            </a:r>
            <a:r>
              <a:rPr lang="en-US" altLang="en-US"/>
              <a:t>.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3352800" y="3581400"/>
            <a:ext cx="3962400" cy="0"/>
          </a:xfrm>
          <a:prstGeom prst="line">
            <a:avLst/>
          </a:prstGeom>
          <a:noFill/>
          <a:ln w="139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3352800" y="4191000"/>
            <a:ext cx="3962400" cy="0"/>
          </a:xfrm>
          <a:prstGeom prst="line">
            <a:avLst/>
          </a:prstGeom>
          <a:noFill/>
          <a:ln w="139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3352800" y="4800600"/>
            <a:ext cx="3962400" cy="0"/>
          </a:xfrm>
          <a:prstGeom prst="line">
            <a:avLst/>
          </a:prstGeom>
          <a:noFill/>
          <a:ln w="139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VOM Leads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8213" y="2286000"/>
            <a:ext cx="6478587" cy="2362200"/>
          </a:xfrm>
        </p:spPr>
        <p:txBody>
          <a:bodyPr/>
          <a:lstStyle/>
          <a:p>
            <a:pPr eaLnBrk="1" hangingPunct="1"/>
            <a:r>
              <a:rPr lang="en-US" altLang="en-US" b="1" i="1"/>
              <a:t>Inspect VOM leads and determine how to hook up to VOM.</a:t>
            </a:r>
            <a:r>
              <a:rPr lang="en-US" altLang="en-US"/>
              <a:t> </a:t>
            </a:r>
          </a:p>
          <a:p>
            <a:pPr eaLnBrk="1" hangingPunct="1"/>
            <a:r>
              <a:rPr lang="en-US" altLang="en-US" b="1">
                <a:solidFill>
                  <a:schemeClr val="bg1"/>
                </a:solidFill>
              </a:rPr>
              <a:t>BLACK LEAD → Common Ground (-)</a:t>
            </a:r>
          </a:p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RED LEAD → </a:t>
            </a:r>
            <a:r>
              <a:rPr lang="el-GR" altLang="en-US" b="1">
                <a:solidFill>
                  <a:srgbClr val="FF0000"/>
                </a:solidFill>
              </a:rPr>
              <a:t>Ω</a:t>
            </a:r>
            <a:r>
              <a:rPr lang="en-US" altLang="en-US" b="1">
                <a:solidFill>
                  <a:srgbClr val="FF0000"/>
                </a:solidFill>
              </a:rPr>
              <a:t> Volts Hz (+)</a:t>
            </a:r>
            <a:r>
              <a:rPr lang="en-US" altLang="en-US" b="1">
                <a:solidFill>
                  <a:schemeClr val="bg1"/>
                </a:solidFill>
              </a:rPr>
              <a:t> </a:t>
            </a:r>
            <a:endParaRPr lang="en-US" altLang="en-US" b="1">
              <a:solidFill>
                <a:srgbClr val="FF0000"/>
              </a:solidFill>
            </a:endParaRPr>
          </a:p>
          <a:p>
            <a:pPr eaLnBrk="1" hangingPunct="1"/>
            <a:endParaRPr lang="en-US" altLang="en-US" b="1">
              <a:solidFill>
                <a:srgbClr val="FF0000"/>
              </a:solidFill>
            </a:endParaRPr>
          </a:p>
        </p:txBody>
      </p:sp>
      <p:pic>
        <p:nvPicPr>
          <p:cNvPr id="14340" name="Picture 4" descr="13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597400"/>
            <a:ext cx="3200400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VOM Battery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Determine DVOM Battery Location </a:t>
            </a:r>
          </a:p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Inside back cover</a:t>
            </a:r>
          </a:p>
        </p:txBody>
      </p:sp>
      <p:pic>
        <p:nvPicPr>
          <p:cNvPr id="15364" name="Picture 4" descr="flc70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576638"/>
            <a:ext cx="32004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DVOM Scale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2286000"/>
            <a:ext cx="6478588" cy="2209800"/>
          </a:xfrm>
        </p:spPr>
        <p:txBody>
          <a:bodyPr/>
          <a:lstStyle/>
          <a:p>
            <a:pPr eaLnBrk="1" hangingPunct="1"/>
            <a:r>
              <a:rPr lang="en-US" altLang="en-US" b="1"/>
              <a:t>Always estimate what readings you anticipate getting and then set the meter to a value </a:t>
            </a:r>
            <a:r>
              <a:rPr lang="en-US" altLang="en-US" b="1">
                <a:solidFill>
                  <a:srgbClr val="FF0000"/>
                </a:solidFill>
              </a:rPr>
              <a:t>higher</a:t>
            </a:r>
            <a:r>
              <a:rPr lang="en-US" altLang="en-US" b="1"/>
              <a:t> than what you are expecting to measure. 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b="1"/>
          </a:p>
        </p:txBody>
      </p:sp>
      <p:pic>
        <p:nvPicPr>
          <p:cNvPr id="16388" name="Picture 4" descr="377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343400"/>
            <a:ext cx="1731963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OhmmeterOhm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343400"/>
            <a:ext cx="18859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Meters that do not have adjustable range settings are called </a:t>
            </a:r>
            <a:r>
              <a:rPr lang="en-US" altLang="en-US">
                <a:solidFill>
                  <a:srgbClr val="FF0000"/>
                </a:solidFill>
              </a:rPr>
              <a:t>auto-ranging</a:t>
            </a:r>
            <a:r>
              <a:rPr lang="en-US" altLang="en-US"/>
              <a:t>. </a:t>
            </a:r>
          </a:p>
          <a:p>
            <a:pPr eaLnBrk="1" hangingPunct="1"/>
            <a:endParaRPr lang="en-US" altLang="en-US"/>
          </a:p>
        </p:txBody>
      </p:sp>
      <p:pic>
        <p:nvPicPr>
          <p:cNvPr id="17412" name="Picture 4" descr="digitalmultime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505200"/>
            <a:ext cx="290353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Automotive Use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8213" y="2286000"/>
            <a:ext cx="6478587" cy="121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What scale would you use to test the battery voltage of most cars?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altLang="en-US" sz="2800" dirty="0">
                <a:solidFill>
                  <a:srgbClr val="FF0000"/>
                </a:solidFill>
              </a:rPr>
              <a:t> V</a:t>
            </a:r>
          </a:p>
          <a:p>
            <a:pPr eaLnBrk="1" hangingPunct="1">
              <a:lnSpc>
                <a:spcPct val="80000"/>
              </a:lnSpc>
            </a:pPr>
            <a:endParaRPr lang="en-US" altLang="en-US" sz="2800" dirty="0">
              <a:solidFill>
                <a:srgbClr val="FF0000"/>
              </a:solidFill>
            </a:endParaRPr>
          </a:p>
        </p:txBody>
      </p:sp>
      <p:pic>
        <p:nvPicPr>
          <p:cNvPr id="18436" name="Picture 4" descr="checking_voltage1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657600"/>
            <a:ext cx="4267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048000"/>
            <a:ext cx="12382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39700" cap="flat" cmpd="sng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Continuity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8213" y="2286000"/>
            <a:ext cx="6478587" cy="2133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To test the </a:t>
            </a:r>
            <a:r>
              <a:rPr lang="en-US" altLang="en-US" b="1" i="1"/>
              <a:t>continuity </a:t>
            </a:r>
            <a:r>
              <a:rPr lang="en-US" altLang="en-US"/>
              <a:t>or “connectedness” of a circuit, you should use what scale?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>
                <a:solidFill>
                  <a:srgbClr val="FF0000"/>
                </a:solidFill>
              </a:rPr>
              <a:t>Ohms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4191000"/>
            <a:ext cx="3886200" cy="21859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Continuity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2286000"/>
            <a:ext cx="6705600" cy="1600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You should </a:t>
            </a:r>
            <a:r>
              <a:rPr lang="en-US" altLang="en-US" b="1" i="1" dirty="0">
                <a:solidFill>
                  <a:srgbClr val="FF0000"/>
                </a:solidFill>
              </a:rPr>
              <a:t>never</a:t>
            </a:r>
            <a:r>
              <a:rPr lang="en-US" altLang="en-US" sz="2800" b="1" i="1" dirty="0"/>
              <a:t> </a:t>
            </a:r>
            <a:r>
              <a:rPr lang="en-US" altLang="en-US" sz="2800" dirty="0"/>
              <a:t>use which scale when the power is turned on or connected to the circuit?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Ohms</a:t>
            </a:r>
          </a:p>
          <a:p>
            <a:pPr eaLnBrk="1" hangingPunct="1">
              <a:lnSpc>
                <a:spcPct val="80000"/>
              </a:lnSpc>
            </a:pPr>
            <a:endParaRPr lang="en-US" altLang="en-US" sz="2800" dirty="0"/>
          </a:p>
        </p:txBody>
      </p:sp>
      <p:pic>
        <p:nvPicPr>
          <p:cNvPr id="20485" name="Picture 5" descr="C:\Users\Vbloom\Downloads\20161010_094858_resiz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10000"/>
            <a:ext cx="4191000" cy="235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7" name="Picture 7" descr="https://upload.wikimedia.org/wikipedia/commons/thumb/3/31/ProhibitionSign2.svg/2000px-ProhibitionSign2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350419"/>
            <a:ext cx="3498056" cy="349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Draw Test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Milli-amp scales can be used for what test? </a:t>
            </a:r>
          </a:p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Draw Test</a:t>
            </a:r>
          </a:p>
        </p:txBody>
      </p:sp>
      <p:pic>
        <p:nvPicPr>
          <p:cNvPr id="23556" name="Picture 4" descr="hppp_0909_14_z+19_ways_to_diagnose_car_engine_problems+batte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971800"/>
            <a:ext cx="291147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Diode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8213" y="2286000"/>
            <a:ext cx="6478587" cy="1143000"/>
          </a:xfrm>
        </p:spPr>
        <p:txBody>
          <a:bodyPr/>
          <a:lstStyle/>
          <a:p>
            <a:pPr eaLnBrk="1" hangingPunct="1"/>
            <a:r>
              <a:rPr lang="en-US" altLang="en-US"/>
              <a:t>A Diode is a </a:t>
            </a:r>
            <a:r>
              <a:rPr lang="en-US" altLang="en-US" b="1">
                <a:solidFill>
                  <a:srgbClr val="FF0000"/>
                </a:solidFill>
              </a:rPr>
              <a:t>one way check valve</a:t>
            </a:r>
            <a:r>
              <a:rPr lang="en-US" altLang="en-US"/>
              <a:t> for electricity. 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/>
          </a:p>
        </p:txBody>
      </p:sp>
      <p:pic>
        <p:nvPicPr>
          <p:cNvPr id="24580" name="Picture 4" descr="power-hous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059113"/>
            <a:ext cx="4248150" cy="357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2209800" y="4495800"/>
            <a:ext cx="1143000" cy="0"/>
          </a:xfrm>
          <a:prstGeom prst="line">
            <a:avLst/>
          </a:prstGeom>
          <a:noFill/>
          <a:ln w="1397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3352800" y="4267200"/>
            <a:ext cx="0" cy="457200"/>
          </a:xfrm>
          <a:prstGeom prst="line">
            <a:avLst/>
          </a:prstGeom>
          <a:noFill/>
          <a:ln w="139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>
            <a:off x="3352800" y="4495800"/>
            <a:ext cx="533400" cy="0"/>
          </a:xfrm>
          <a:prstGeom prst="line">
            <a:avLst/>
          </a:prstGeom>
          <a:noFill/>
          <a:ln w="139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>
            <a:off x="2209800" y="5257800"/>
            <a:ext cx="1676400" cy="0"/>
          </a:xfrm>
          <a:prstGeom prst="line">
            <a:avLst/>
          </a:prstGeom>
          <a:noFill/>
          <a:ln w="1397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 flipH="1">
            <a:off x="2133600" y="6019800"/>
            <a:ext cx="1676400" cy="0"/>
          </a:xfrm>
          <a:prstGeom prst="line">
            <a:avLst/>
          </a:prstGeom>
          <a:noFill/>
          <a:ln w="1397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V="1">
            <a:off x="2590800" y="5638800"/>
            <a:ext cx="685800" cy="914400"/>
          </a:xfrm>
          <a:prstGeom prst="line">
            <a:avLst/>
          </a:prstGeom>
          <a:noFill/>
          <a:ln w="139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Resistance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Define the following terms in relation to </a:t>
            </a:r>
            <a:r>
              <a:rPr lang="en-US" altLang="en-US" b="1" i="1"/>
              <a:t>resistance </a:t>
            </a:r>
            <a:r>
              <a:rPr lang="en-US" altLang="en-US" i="1"/>
              <a:t>(ohms)</a:t>
            </a:r>
            <a:r>
              <a:rPr lang="en-US" altLang="en-US"/>
              <a:t>: </a:t>
            </a:r>
          </a:p>
          <a:p>
            <a:pPr eaLnBrk="1" hangingPunct="1"/>
            <a:r>
              <a:rPr lang="en-US" altLang="en-US"/>
              <a:t>Infinity = </a:t>
            </a:r>
            <a:r>
              <a:rPr lang="en-US" altLang="en-US">
                <a:solidFill>
                  <a:srgbClr val="FF0000"/>
                </a:solidFill>
              </a:rPr>
              <a:t>not connected</a:t>
            </a:r>
          </a:p>
          <a:p>
            <a:pPr eaLnBrk="1" hangingPunct="1"/>
            <a:r>
              <a:rPr lang="en-US" altLang="en-US"/>
              <a:t>Open = </a:t>
            </a:r>
            <a:r>
              <a:rPr lang="en-US" altLang="en-US">
                <a:solidFill>
                  <a:srgbClr val="FF0000"/>
                </a:solidFill>
              </a:rPr>
              <a:t>not connected or </a:t>
            </a:r>
            <a:r>
              <a:rPr lang="en-US" altLang="en-US" b="1">
                <a:solidFill>
                  <a:srgbClr val="FF0000"/>
                </a:solidFill>
              </a:rPr>
              <a:t>“off”</a:t>
            </a:r>
          </a:p>
          <a:p>
            <a:pPr eaLnBrk="1" hangingPunct="1"/>
            <a:r>
              <a:rPr lang="en-US" altLang="en-US"/>
              <a:t>Closed = </a:t>
            </a:r>
            <a:r>
              <a:rPr lang="en-US" altLang="en-US">
                <a:solidFill>
                  <a:srgbClr val="FF0000"/>
                </a:solidFill>
              </a:rPr>
              <a:t>connected or “</a:t>
            </a:r>
            <a:r>
              <a:rPr lang="en-US" altLang="en-US" b="1">
                <a:solidFill>
                  <a:srgbClr val="FF0000"/>
                </a:solidFill>
              </a:rPr>
              <a:t>on</a:t>
            </a:r>
            <a:r>
              <a:rPr lang="en-US" altLang="en-US">
                <a:solidFill>
                  <a:srgbClr val="FF0000"/>
                </a:solidFill>
              </a:rPr>
              <a:t>”</a:t>
            </a:r>
          </a:p>
          <a:p>
            <a:pPr eaLnBrk="1" hangingPunct="1"/>
            <a:r>
              <a:rPr lang="en-US" altLang="en-US"/>
              <a:t>Shorted = </a:t>
            </a:r>
            <a:r>
              <a:rPr lang="en-US" altLang="en-US">
                <a:solidFill>
                  <a:srgbClr val="FF0000"/>
                </a:solidFill>
              </a:rPr>
              <a:t>Power to ground with no load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Car Battery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Car batteries are for </a:t>
            </a:r>
            <a:r>
              <a:rPr lang="en-US" altLang="en-US" b="1">
                <a:solidFill>
                  <a:srgbClr val="FF0000"/>
                </a:solidFill>
              </a:rPr>
              <a:t>storing</a:t>
            </a:r>
            <a:r>
              <a:rPr lang="en-US" altLang="en-US"/>
              <a:t> electricity, but they do not produce it. </a:t>
            </a:r>
          </a:p>
          <a:p>
            <a:pPr eaLnBrk="1" hangingPunct="1"/>
            <a:endParaRPr lang="en-US" altLang="en-US"/>
          </a:p>
        </p:txBody>
      </p:sp>
      <p:pic>
        <p:nvPicPr>
          <p:cNvPr id="22532" name="Picture 4" descr="caraudioaccessories-batte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581400"/>
            <a:ext cx="32004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152400"/>
            <a:ext cx="7162800" cy="1143000"/>
          </a:xfrm>
        </p:spPr>
        <p:txBody>
          <a:bodyPr/>
          <a:lstStyle/>
          <a:p>
            <a:pPr algn="ctr" eaLnBrk="1" hangingPunct="1">
              <a:defRPr/>
            </a:pPr>
            <a:b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</a:br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OPEN CIRCUIT VOLTAGE CHART for 12 Volt Battery 	</a:t>
            </a:r>
            <a:b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</a:br>
            <a:endParaRPr lang="en-US" sz="3200" b="1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pic>
        <p:nvPicPr>
          <p:cNvPr id="26627" name="Picture 5" descr="carvolt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613" y="2057400"/>
            <a:ext cx="2811462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7" descr="state_of_char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81200"/>
            <a:ext cx="4379913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19800" y="4419600"/>
            <a:ext cx="2895600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According to the chart at left, the battery in this picture above is about 92% full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81200" y="2286000"/>
          <a:ext cx="6629400" cy="2819399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9995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latin typeface="Calibri"/>
                          <a:ea typeface="Times New Roman"/>
                        </a:rPr>
                        <a:t>DC Voltage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9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</a:rPr>
                        <a:t>12.70 V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9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libri"/>
                          <a:ea typeface="Times New Roman"/>
                        </a:rPr>
                        <a:t>12.58 V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9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libri"/>
                          <a:ea typeface="Times New Roman"/>
                        </a:rPr>
                        <a:t>12.46 V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9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libri"/>
                          <a:ea typeface="Times New Roman"/>
                        </a:rPr>
                        <a:t>12.36 V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9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libri"/>
                          <a:ea typeface="Times New Roman"/>
                        </a:rPr>
                        <a:t>12.28 V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9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libri"/>
                          <a:ea typeface="Times New Roman"/>
                        </a:rPr>
                        <a:t>12.20 V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99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libri"/>
                          <a:ea typeface="Times New Roman"/>
                        </a:rPr>
                        <a:t>12.12 V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99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libri"/>
                          <a:ea typeface="Times New Roman"/>
                        </a:rPr>
                        <a:t>12.04 V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99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libri"/>
                          <a:ea typeface="Times New Roman"/>
                        </a:rPr>
                        <a:t>11.98 V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9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</a:rPr>
                        <a:t>11.94V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99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</a:rPr>
                        <a:t>11.90V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995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Calibri"/>
                          <a:ea typeface="Times New Roman"/>
                        </a:rPr>
                        <a:t>Percent Full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Calibri"/>
                          <a:ea typeface="Times New Roman"/>
                        </a:rPr>
                        <a:t> 0%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Calibri"/>
                          <a:ea typeface="Times New Roman"/>
                        </a:rPr>
                        <a:t> 10%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Calibri"/>
                          <a:ea typeface="Times New Roman"/>
                        </a:rPr>
                        <a:t> 20%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Calibri"/>
                          <a:ea typeface="Times New Roman"/>
                        </a:rPr>
                        <a:t> 30%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Calibri"/>
                          <a:ea typeface="Times New Roman"/>
                        </a:rPr>
                        <a:t> 40%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latin typeface="Calibri"/>
                          <a:ea typeface="Times New Roman"/>
                        </a:rPr>
                        <a:t> 50%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Calibri"/>
                          <a:ea typeface="Times New Roman"/>
                        </a:rPr>
                        <a:t> 60%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Calibri"/>
                          <a:ea typeface="Times New Roman"/>
                        </a:rPr>
                        <a:t>  70%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Calibri"/>
                          <a:ea typeface="Times New Roman"/>
                        </a:rPr>
                        <a:t>  80%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Calibri"/>
                          <a:ea typeface="Times New Roman"/>
                        </a:rPr>
                        <a:t> 90%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latin typeface="Calibri"/>
                          <a:ea typeface="Times New Roman"/>
                        </a:rPr>
                        <a:t> 100%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5068" name="Oval 12"/>
          <p:cNvSpPr>
            <a:spLocks noChangeArrowheads="1"/>
          </p:cNvSpPr>
          <p:nvPr/>
        </p:nvSpPr>
        <p:spPr bwMode="auto">
          <a:xfrm>
            <a:off x="617538" y="38100"/>
            <a:ext cx="65087" cy="5238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69" name="Oval 13"/>
          <p:cNvSpPr>
            <a:spLocks noChangeArrowheads="1"/>
          </p:cNvSpPr>
          <p:nvPr/>
        </p:nvSpPr>
        <p:spPr bwMode="auto">
          <a:xfrm>
            <a:off x="403225" y="44450"/>
            <a:ext cx="65088" cy="5238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70" name="AutoShape 14"/>
          <p:cNvSpPr>
            <a:spLocks noChangeShapeType="1"/>
          </p:cNvSpPr>
          <p:nvPr/>
        </p:nvSpPr>
        <p:spPr bwMode="auto">
          <a:xfrm flipV="1">
            <a:off x="650875" y="73025"/>
            <a:ext cx="506413" cy="166688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67" name="AutoShape 11"/>
          <p:cNvSpPr>
            <a:spLocks noChangeShapeType="1"/>
          </p:cNvSpPr>
          <p:nvPr/>
        </p:nvSpPr>
        <p:spPr bwMode="auto">
          <a:xfrm flipH="1">
            <a:off x="-65088" y="69850"/>
            <a:ext cx="6508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65" name="AutoShape 9"/>
          <p:cNvSpPr>
            <a:spLocks noChangeShapeType="1"/>
          </p:cNvSpPr>
          <p:nvPr/>
        </p:nvSpPr>
        <p:spPr bwMode="auto">
          <a:xfrm flipH="1">
            <a:off x="-50800" y="63500"/>
            <a:ext cx="6508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66" name="AutoShape 10"/>
          <p:cNvSpPr>
            <a:spLocks noChangeShapeType="1"/>
          </p:cNvSpPr>
          <p:nvPr/>
        </p:nvSpPr>
        <p:spPr bwMode="auto">
          <a:xfrm flipH="1">
            <a:off x="439738" y="76200"/>
            <a:ext cx="65087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64" name="AutoShape 8"/>
          <p:cNvSpPr>
            <a:spLocks noChangeShapeType="1"/>
          </p:cNvSpPr>
          <p:nvPr/>
        </p:nvSpPr>
        <p:spPr bwMode="auto">
          <a:xfrm flipH="1">
            <a:off x="-63500" y="69850"/>
            <a:ext cx="6508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63" name="AutoShape 7"/>
          <p:cNvSpPr>
            <a:spLocks noChangeShapeType="1"/>
          </p:cNvSpPr>
          <p:nvPr/>
        </p:nvSpPr>
        <p:spPr bwMode="auto">
          <a:xfrm flipH="1">
            <a:off x="-58738" y="69850"/>
            <a:ext cx="6508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61" name="AutoShape 5"/>
          <p:cNvSpPr>
            <a:spLocks noChangeShapeType="1"/>
          </p:cNvSpPr>
          <p:nvPr/>
        </p:nvSpPr>
        <p:spPr bwMode="auto">
          <a:xfrm flipH="1">
            <a:off x="-63500" y="76200"/>
            <a:ext cx="6508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62" name="AutoShape 6"/>
          <p:cNvSpPr>
            <a:spLocks noChangeShapeType="1"/>
          </p:cNvSpPr>
          <p:nvPr/>
        </p:nvSpPr>
        <p:spPr bwMode="auto">
          <a:xfrm flipH="1">
            <a:off x="434975" y="69850"/>
            <a:ext cx="6508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60" name="AutoShape 4"/>
          <p:cNvSpPr>
            <a:spLocks noChangeShapeType="1"/>
          </p:cNvSpPr>
          <p:nvPr/>
        </p:nvSpPr>
        <p:spPr bwMode="auto">
          <a:xfrm flipH="1">
            <a:off x="-55563" y="76200"/>
            <a:ext cx="6508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59" name="AutoShape 3"/>
          <p:cNvSpPr>
            <a:spLocks noChangeShapeType="1"/>
          </p:cNvSpPr>
          <p:nvPr/>
        </p:nvSpPr>
        <p:spPr bwMode="auto">
          <a:xfrm flipH="1">
            <a:off x="-63500" y="76200"/>
            <a:ext cx="6508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58" name="AutoShape 2"/>
          <p:cNvSpPr>
            <a:spLocks noChangeShapeType="1"/>
          </p:cNvSpPr>
          <p:nvPr/>
        </p:nvSpPr>
        <p:spPr bwMode="auto">
          <a:xfrm flipH="1">
            <a:off x="438150" y="76200"/>
            <a:ext cx="6508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57" name="AutoShape 1"/>
          <p:cNvSpPr>
            <a:spLocks noChangeShapeType="1"/>
          </p:cNvSpPr>
          <p:nvPr/>
        </p:nvSpPr>
        <p:spPr bwMode="auto">
          <a:xfrm flipH="1">
            <a:off x="430213" y="76200"/>
            <a:ext cx="65087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71" name="Oval 15"/>
          <p:cNvSpPr>
            <a:spLocks noChangeArrowheads="1"/>
          </p:cNvSpPr>
          <p:nvPr/>
        </p:nvSpPr>
        <p:spPr bwMode="auto">
          <a:xfrm>
            <a:off x="403225" y="42863"/>
            <a:ext cx="65088" cy="5238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2667000" y="4724400"/>
            <a:ext cx="122238" cy="122238"/>
          </a:xfrm>
          <a:prstGeom prst="ellipse">
            <a:avLst/>
          </a:prstGeom>
          <a:solidFill>
            <a:schemeClr val="bg1"/>
          </a:solidFill>
          <a:ln w="139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3200400" y="4495800"/>
            <a:ext cx="122238" cy="122238"/>
          </a:xfrm>
          <a:prstGeom prst="ellipse">
            <a:avLst/>
          </a:prstGeom>
          <a:solidFill>
            <a:schemeClr val="bg1"/>
          </a:solidFill>
          <a:ln w="139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733800" y="4267200"/>
            <a:ext cx="122238" cy="122238"/>
          </a:xfrm>
          <a:prstGeom prst="ellipse">
            <a:avLst/>
          </a:prstGeom>
          <a:solidFill>
            <a:schemeClr val="bg1"/>
          </a:solidFill>
          <a:ln w="139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4267200" y="4038600"/>
            <a:ext cx="122238" cy="122238"/>
          </a:xfrm>
          <a:prstGeom prst="ellipse">
            <a:avLst/>
          </a:prstGeom>
          <a:solidFill>
            <a:schemeClr val="bg1"/>
          </a:solidFill>
          <a:ln w="139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4800600" y="3810000"/>
            <a:ext cx="122238" cy="122238"/>
          </a:xfrm>
          <a:prstGeom prst="ellipse">
            <a:avLst/>
          </a:prstGeom>
          <a:solidFill>
            <a:schemeClr val="bg1"/>
          </a:solidFill>
          <a:ln w="139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334000" y="3581400"/>
            <a:ext cx="122238" cy="122238"/>
          </a:xfrm>
          <a:prstGeom prst="ellipse">
            <a:avLst/>
          </a:prstGeom>
          <a:solidFill>
            <a:schemeClr val="bg1"/>
          </a:solidFill>
          <a:ln w="139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867400" y="3429000"/>
            <a:ext cx="122238" cy="122238"/>
          </a:xfrm>
          <a:prstGeom prst="ellipse">
            <a:avLst/>
          </a:prstGeom>
          <a:solidFill>
            <a:schemeClr val="bg1"/>
          </a:solidFill>
          <a:ln w="139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400800" y="3200400"/>
            <a:ext cx="122238" cy="122238"/>
          </a:xfrm>
          <a:prstGeom prst="ellipse">
            <a:avLst/>
          </a:prstGeom>
          <a:solidFill>
            <a:schemeClr val="bg1"/>
          </a:solidFill>
          <a:ln w="139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6934200" y="2971800"/>
            <a:ext cx="122238" cy="122238"/>
          </a:xfrm>
          <a:prstGeom prst="ellipse">
            <a:avLst/>
          </a:prstGeom>
          <a:solidFill>
            <a:schemeClr val="bg1"/>
          </a:solidFill>
          <a:ln w="139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7467600" y="2743200"/>
            <a:ext cx="122238" cy="122238"/>
          </a:xfrm>
          <a:prstGeom prst="ellipse">
            <a:avLst/>
          </a:prstGeom>
          <a:solidFill>
            <a:schemeClr val="bg1"/>
          </a:solidFill>
          <a:ln w="139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8001000" y="2514600"/>
            <a:ext cx="122238" cy="122238"/>
          </a:xfrm>
          <a:prstGeom prst="ellipse">
            <a:avLst/>
          </a:prstGeom>
          <a:solidFill>
            <a:schemeClr val="bg1"/>
          </a:solidFill>
          <a:ln w="139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7860" name="Straight Connector 29"/>
          <p:cNvCxnSpPr>
            <a:cxnSpLocks noChangeShapeType="1"/>
            <a:stCxn id="18" idx="2"/>
            <a:endCxn id="28" idx="6"/>
          </p:cNvCxnSpPr>
          <p:nvPr/>
        </p:nvCxnSpPr>
        <p:spPr bwMode="auto">
          <a:xfrm flipV="1">
            <a:off x="2667000" y="2576513"/>
            <a:ext cx="5456238" cy="2209800"/>
          </a:xfrm>
          <a:prstGeom prst="line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861" name="TextBox 45"/>
          <p:cNvSpPr txBox="1">
            <a:spLocks noChangeArrowheads="1"/>
          </p:cNvSpPr>
          <p:nvPr/>
        </p:nvSpPr>
        <p:spPr bwMode="auto">
          <a:xfrm>
            <a:off x="1828800" y="1524000"/>
            <a:ext cx="708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FFCC"/>
              </a:buClr>
              <a:buSzPct val="70000"/>
              <a:buFont typeface="Wingdings" pitchFamily="2" charset="2"/>
              <a:buChar char="u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FFCC"/>
              </a:buClr>
              <a:buChar char="–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FFCC"/>
              </a:buClr>
              <a:buSzPct val="65000"/>
              <a:buFont typeface="Wingdings" pitchFamily="2" charset="2"/>
              <a:buChar char="t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FFCC"/>
              </a:buClr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FFCC"/>
              </a:buClr>
              <a:buChar char="•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FFCC"/>
              </a:buClr>
              <a:buChar char="•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FFCC"/>
              </a:buClr>
              <a:buChar char="•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FFCC"/>
              </a:buClr>
              <a:buChar char="•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FFCC"/>
              </a:buClr>
              <a:buChar char="•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Arial" charset="0"/>
              </a:rPr>
              <a:t>Note the correlation between voltage and percentage full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1552575" y="533400"/>
            <a:ext cx="7620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000"/>
              <a:t>Measure the Voltage of a D cell Battery</a:t>
            </a:r>
          </a:p>
        </p:txBody>
      </p:sp>
      <p:sp>
        <p:nvSpPr>
          <p:cNvPr id="28675" name="TextBox 3"/>
          <p:cNvSpPr txBox="1">
            <a:spLocks noChangeArrowheads="1"/>
          </p:cNvSpPr>
          <p:nvPr/>
        </p:nvSpPr>
        <p:spPr bwMode="auto">
          <a:xfrm>
            <a:off x="3276600" y="2133600"/>
            <a:ext cx="4648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/>
              <a:t>Use V      Scale</a:t>
            </a:r>
          </a:p>
        </p:txBody>
      </p:sp>
      <p:cxnSp>
        <p:nvCxnSpPr>
          <p:cNvPr id="28676" name="Straight Connector 5"/>
          <p:cNvCxnSpPr>
            <a:cxnSpLocks noChangeShapeType="1"/>
          </p:cNvCxnSpPr>
          <p:nvPr/>
        </p:nvCxnSpPr>
        <p:spPr bwMode="auto">
          <a:xfrm>
            <a:off x="5029200" y="2362200"/>
            <a:ext cx="609600" cy="0"/>
          </a:xfrm>
          <a:prstGeom prst="line">
            <a:avLst/>
          </a:prstGeom>
          <a:noFill/>
          <a:ln w="88900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28677" name="Straight Connector 7"/>
          <p:cNvCxnSpPr>
            <a:cxnSpLocks noChangeShapeType="1"/>
          </p:cNvCxnSpPr>
          <p:nvPr/>
        </p:nvCxnSpPr>
        <p:spPr bwMode="auto">
          <a:xfrm>
            <a:off x="5029200" y="2514600"/>
            <a:ext cx="152400" cy="0"/>
          </a:xfrm>
          <a:prstGeom prst="line">
            <a:avLst/>
          </a:prstGeom>
          <a:noFill/>
          <a:ln w="88900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28678" name="Straight Connector 9"/>
          <p:cNvCxnSpPr>
            <a:cxnSpLocks noChangeShapeType="1"/>
          </p:cNvCxnSpPr>
          <p:nvPr/>
        </p:nvCxnSpPr>
        <p:spPr bwMode="auto">
          <a:xfrm>
            <a:off x="5257800" y="2514600"/>
            <a:ext cx="152400" cy="0"/>
          </a:xfrm>
          <a:prstGeom prst="line">
            <a:avLst/>
          </a:prstGeom>
          <a:noFill/>
          <a:ln w="88900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28679" name="Straight Connector 10"/>
          <p:cNvCxnSpPr>
            <a:cxnSpLocks noChangeShapeType="1"/>
          </p:cNvCxnSpPr>
          <p:nvPr/>
        </p:nvCxnSpPr>
        <p:spPr bwMode="auto">
          <a:xfrm>
            <a:off x="5486400" y="2514600"/>
            <a:ext cx="152400" cy="0"/>
          </a:xfrm>
          <a:prstGeom prst="line">
            <a:avLst/>
          </a:prstGeom>
          <a:noFill/>
          <a:ln w="88900" algn="ctr">
            <a:solidFill>
              <a:schemeClr val="tx2"/>
            </a:solidFill>
            <a:round/>
            <a:headEnd/>
            <a:tailEnd/>
          </a:ln>
        </p:spPr>
      </p:cxnSp>
      <p:pic>
        <p:nvPicPr>
          <p:cNvPr id="2868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2895600"/>
            <a:ext cx="40671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681" name="Object 6"/>
          <p:cNvGraphicFramePr>
            <a:graphicFrameLocks noChangeAspect="1"/>
          </p:cNvGraphicFramePr>
          <p:nvPr/>
        </p:nvGraphicFramePr>
        <p:xfrm>
          <a:off x="4041775" y="3314700"/>
          <a:ext cx="2498725" cy="354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Impact" r:id="rId3" imgW="15510233" imgH="22001411" progId="PI3.Image">
                  <p:embed/>
                </p:oleObj>
              </mc:Choice>
              <mc:Fallback>
                <p:oleObj name="PhotoImpact" r:id="rId3" imgW="15510233" imgH="22001411" progId="PI3.Imag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775" y="3314700"/>
                        <a:ext cx="2498725" cy="354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352800"/>
            <a:ext cx="3657600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1600200" y="381000"/>
            <a:ext cx="7239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200"/>
              <a:t>Measure the Voltage of a AA Battery</a:t>
            </a: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3276600" y="2133600"/>
            <a:ext cx="4648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/>
              <a:t>Use V      Scale</a:t>
            </a:r>
          </a:p>
        </p:txBody>
      </p:sp>
      <p:cxnSp>
        <p:nvCxnSpPr>
          <p:cNvPr id="29701" name="Straight Connector 5"/>
          <p:cNvCxnSpPr>
            <a:cxnSpLocks noChangeShapeType="1"/>
          </p:cNvCxnSpPr>
          <p:nvPr/>
        </p:nvCxnSpPr>
        <p:spPr bwMode="auto">
          <a:xfrm>
            <a:off x="5029200" y="2362200"/>
            <a:ext cx="609600" cy="0"/>
          </a:xfrm>
          <a:prstGeom prst="line">
            <a:avLst/>
          </a:prstGeom>
          <a:noFill/>
          <a:ln w="88900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29702" name="Straight Connector 7"/>
          <p:cNvCxnSpPr>
            <a:cxnSpLocks noChangeShapeType="1"/>
          </p:cNvCxnSpPr>
          <p:nvPr/>
        </p:nvCxnSpPr>
        <p:spPr bwMode="auto">
          <a:xfrm>
            <a:off x="5029200" y="2514600"/>
            <a:ext cx="152400" cy="0"/>
          </a:xfrm>
          <a:prstGeom prst="line">
            <a:avLst/>
          </a:prstGeom>
          <a:noFill/>
          <a:ln w="88900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29703" name="Straight Connector 9"/>
          <p:cNvCxnSpPr>
            <a:cxnSpLocks noChangeShapeType="1"/>
          </p:cNvCxnSpPr>
          <p:nvPr/>
        </p:nvCxnSpPr>
        <p:spPr bwMode="auto">
          <a:xfrm>
            <a:off x="5257800" y="2514600"/>
            <a:ext cx="152400" cy="0"/>
          </a:xfrm>
          <a:prstGeom prst="line">
            <a:avLst/>
          </a:prstGeom>
          <a:noFill/>
          <a:ln w="88900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29704" name="Straight Connector 10"/>
          <p:cNvCxnSpPr>
            <a:cxnSpLocks noChangeShapeType="1"/>
          </p:cNvCxnSpPr>
          <p:nvPr/>
        </p:nvCxnSpPr>
        <p:spPr bwMode="auto">
          <a:xfrm>
            <a:off x="5486400" y="2514600"/>
            <a:ext cx="152400" cy="0"/>
          </a:xfrm>
          <a:prstGeom prst="line">
            <a:avLst/>
          </a:prstGeom>
          <a:noFill/>
          <a:ln w="88900" algn="ctr">
            <a:solidFill>
              <a:schemeClr val="tx2"/>
            </a:solidFill>
            <a:round/>
            <a:headEnd/>
            <a:tailEnd/>
          </a:ln>
        </p:spPr>
      </p:cxnSp>
      <p:pic>
        <p:nvPicPr>
          <p:cNvPr id="29705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413" y="2867025"/>
            <a:ext cx="40671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2"/>
          <p:cNvSpPr txBox="1">
            <a:spLocks noChangeArrowheads="1"/>
          </p:cNvSpPr>
          <p:nvPr/>
        </p:nvSpPr>
        <p:spPr bwMode="auto">
          <a:xfrm>
            <a:off x="1600200" y="381000"/>
            <a:ext cx="7239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200"/>
              <a:t>Measure the Voltage of a 9V Battery</a:t>
            </a:r>
          </a:p>
        </p:txBody>
      </p:sp>
      <p:sp>
        <p:nvSpPr>
          <p:cNvPr id="30723" name="TextBox 3"/>
          <p:cNvSpPr txBox="1">
            <a:spLocks noChangeArrowheads="1"/>
          </p:cNvSpPr>
          <p:nvPr/>
        </p:nvSpPr>
        <p:spPr bwMode="auto">
          <a:xfrm>
            <a:off x="2743200" y="2133600"/>
            <a:ext cx="5181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/>
              <a:t>Use V      Scale</a:t>
            </a:r>
            <a:br>
              <a:rPr lang="en-US" altLang="en-US"/>
            </a:br>
            <a:r>
              <a:rPr lang="en-US" altLang="en-US" sz="2800"/>
              <a:t>(or 20</a:t>
            </a:r>
            <a:r>
              <a:rPr lang="en-US" altLang="en-US" sz="2400"/>
              <a:t>V </a:t>
            </a:r>
            <a:r>
              <a:rPr lang="en-US" altLang="en-US" sz="2800"/>
              <a:t>    some meters)</a:t>
            </a:r>
          </a:p>
        </p:txBody>
      </p:sp>
      <p:cxnSp>
        <p:nvCxnSpPr>
          <p:cNvPr id="30724" name="Straight Connector 5"/>
          <p:cNvCxnSpPr>
            <a:cxnSpLocks noChangeShapeType="1"/>
          </p:cNvCxnSpPr>
          <p:nvPr/>
        </p:nvCxnSpPr>
        <p:spPr bwMode="auto">
          <a:xfrm>
            <a:off x="5029200" y="2362200"/>
            <a:ext cx="609600" cy="0"/>
          </a:xfrm>
          <a:prstGeom prst="line">
            <a:avLst/>
          </a:prstGeom>
          <a:noFill/>
          <a:ln w="88900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30725" name="Straight Connector 7"/>
          <p:cNvCxnSpPr>
            <a:cxnSpLocks noChangeShapeType="1"/>
          </p:cNvCxnSpPr>
          <p:nvPr/>
        </p:nvCxnSpPr>
        <p:spPr bwMode="auto">
          <a:xfrm>
            <a:off x="5029200" y="2514600"/>
            <a:ext cx="152400" cy="0"/>
          </a:xfrm>
          <a:prstGeom prst="line">
            <a:avLst/>
          </a:prstGeom>
          <a:noFill/>
          <a:ln w="88900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30726" name="Straight Connector 9"/>
          <p:cNvCxnSpPr>
            <a:cxnSpLocks noChangeShapeType="1"/>
          </p:cNvCxnSpPr>
          <p:nvPr/>
        </p:nvCxnSpPr>
        <p:spPr bwMode="auto">
          <a:xfrm>
            <a:off x="5257800" y="2514600"/>
            <a:ext cx="152400" cy="0"/>
          </a:xfrm>
          <a:prstGeom prst="line">
            <a:avLst/>
          </a:prstGeom>
          <a:noFill/>
          <a:ln w="88900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30727" name="Straight Connector 10"/>
          <p:cNvCxnSpPr>
            <a:cxnSpLocks noChangeShapeType="1"/>
          </p:cNvCxnSpPr>
          <p:nvPr/>
        </p:nvCxnSpPr>
        <p:spPr bwMode="auto">
          <a:xfrm>
            <a:off x="5486400" y="2514600"/>
            <a:ext cx="152400" cy="0"/>
          </a:xfrm>
          <a:prstGeom prst="line">
            <a:avLst/>
          </a:prstGeom>
          <a:noFill/>
          <a:ln w="88900" algn="ctr">
            <a:solidFill>
              <a:schemeClr val="tx2"/>
            </a:solidFill>
            <a:round/>
            <a:headEnd/>
            <a:tailEnd/>
          </a:ln>
        </p:spPr>
      </p:cxnSp>
      <p:pic>
        <p:nvPicPr>
          <p:cNvPr id="30728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3465513"/>
            <a:ext cx="3968750" cy="336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71800"/>
            <a:ext cx="34448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2"/>
          <p:cNvSpPr txBox="1">
            <a:spLocks noChangeArrowheads="1"/>
          </p:cNvSpPr>
          <p:nvPr/>
        </p:nvSpPr>
        <p:spPr bwMode="auto">
          <a:xfrm>
            <a:off x="1638300" y="638175"/>
            <a:ext cx="7239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/>
              <a:t>Measure the Voltage of a Button Battery</a:t>
            </a:r>
          </a:p>
        </p:txBody>
      </p:sp>
      <p:sp>
        <p:nvSpPr>
          <p:cNvPr id="31747" name="TextBox 3"/>
          <p:cNvSpPr txBox="1">
            <a:spLocks noChangeArrowheads="1"/>
          </p:cNvSpPr>
          <p:nvPr/>
        </p:nvSpPr>
        <p:spPr bwMode="auto">
          <a:xfrm>
            <a:off x="2743200" y="2133600"/>
            <a:ext cx="5181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/>
              <a:t>Use V      Scale</a:t>
            </a:r>
            <a:br>
              <a:rPr lang="en-US" altLang="en-US"/>
            </a:br>
            <a:r>
              <a:rPr lang="en-US" altLang="en-US" sz="2800"/>
              <a:t>(or 20</a:t>
            </a:r>
            <a:r>
              <a:rPr lang="en-US" altLang="en-US" sz="2400"/>
              <a:t>V </a:t>
            </a:r>
            <a:r>
              <a:rPr lang="en-US" altLang="en-US" sz="2800"/>
              <a:t>    some meters)</a:t>
            </a:r>
          </a:p>
        </p:txBody>
      </p:sp>
      <p:cxnSp>
        <p:nvCxnSpPr>
          <p:cNvPr id="31748" name="Straight Connector 5"/>
          <p:cNvCxnSpPr>
            <a:cxnSpLocks noChangeShapeType="1"/>
          </p:cNvCxnSpPr>
          <p:nvPr/>
        </p:nvCxnSpPr>
        <p:spPr bwMode="auto">
          <a:xfrm>
            <a:off x="5029200" y="2362200"/>
            <a:ext cx="609600" cy="0"/>
          </a:xfrm>
          <a:prstGeom prst="line">
            <a:avLst/>
          </a:prstGeom>
          <a:noFill/>
          <a:ln w="88900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31749" name="Straight Connector 7"/>
          <p:cNvCxnSpPr>
            <a:cxnSpLocks noChangeShapeType="1"/>
          </p:cNvCxnSpPr>
          <p:nvPr/>
        </p:nvCxnSpPr>
        <p:spPr bwMode="auto">
          <a:xfrm>
            <a:off x="5029200" y="2514600"/>
            <a:ext cx="152400" cy="0"/>
          </a:xfrm>
          <a:prstGeom prst="line">
            <a:avLst/>
          </a:prstGeom>
          <a:noFill/>
          <a:ln w="88900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31750" name="Straight Connector 9"/>
          <p:cNvCxnSpPr>
            <a:cxnSpLocks noChangeShapeType="1"/>
          </p:cNvCxnSpPr>
          <p:nvPr/>
        </p:nvCxnSpPr>
        <p:spPr bwMode="auto">
          <a:xfrm>
            <a:off x="5257800" y="2514600"/>
            <a:ext cx="152400" cy="0"/>
          </a:xfrm>
          <a:prstGeom prst="line">
            <a:avLst/>
          </a:prstGeom>
          <a:noFill/>
          <a:ln w="88900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31751" name="Straight Connector 10"/>
          <p:cNvCxnSpPr>
            <a:cxnSpLocks noChangeShapeType="1"/>
          </p:cNvCxnSpPr>
          <p:nvPr/>
        </p:nvCxnSpPr>
        <p:spPr bwMode="auto">
          <a:xfrm>
            <a:off x="5486400" y="2514600"/>
            <a:ext cx="152400" cy="0"/>
          </a:xfrm>
          <a:prstGeom prst="line">
            <a:avLst/>
          </a:prstGeom>
          <a:noFill/>
          <a:ln w="88900" algn="ctr">
            <a:solidFill>
              <a:schemeClr val="tx2"/>
            </a:solidFill>
            <a:round/>
            <a:headEnd/>
            <a:tailEnd/>
          </a:ln>
        </p:spPr>
      </p:cxnSp>
      <p:pic>
        <p:nvPicPr>
          <p:cNvPr id="31752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71800"/>
            <a:ext cx="34448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600" y="3371850"/>
            <a:ext cx="3860800" cy="344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2"/>
          <p:cNvSpPr txBox="1">
            <a:spLocks noChangeArrowheads="1"/>
          </p:cNvSpPr>
          <p:nvPr/>
        </p:nvSpPr>
        <p:spPr bwMode="auto">
          <a:xfrm>
            <a:off x="1638300" y="638175"/>
            <a:ext cx="7239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/>
              <a:t>Measure the Voltage of a Wall Plug Outlet</a:t>
            </a:r>
          </a:p>
        </p:txBody>
      </p:sp>
      <p:sp>
        <p:nvSpPr>
          <p:cNvPr id="32771" name="TextBox 3"/>
          <p:cNvSpPr txBox="1">
            <a:spLocks noChangeArrowheads="1"/>
          </p:cNvSpPr>
          <p:nvPr/>
        </p:nvSpPr>
        <p:spPr bwMode="auto">
          <a:xfrm>
            <a:off x="2743200" y="2133600"/>
            <a:ext cx="5181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/>
              <a:t> Use V</a:t>
            </a:r>
            <a:r>
              <a:rPr lang="en-US" altLang="en-US">
                <a:latin typeface="Wide Latin" pitchFamily="18" charset="0"/>
              </a:rPr>
              <a:t>˜</a:t>
            </a:r>
            <a:r>
              <a:rPr lang="en-US" altLang="en-US"/>
              <a:t>     Scale</a:t>
            </a:r>
            <a:br>
              <a:rPr lang="en-US" altLang="en-US"/>
            </a:br>
            <a:r>
              <a:rPr lang="en-US" altLang="en-US" sz="2800"/>
              <a:t>(or 200</a:t>
            </a:r>
            <a:r>
              <a:rPr lang="en-US" altLang="en-US" sz="2400"/>
              <a:t>V </a:t>
            </a:r>
            <a:r>
              <a:rPr lang="en-US" altLang="en-US" sz="2400">
                <a:latin typeface="Wide Latin" pitchFamily="18" charset="0"/>
              </a:rPr>
              <a:t>˜</a:t>
            </a:r>
            <a:r>
              <a:rPr lang="en-US" altLang="en-US" sz="2400"/>
              <a:t> </a:t>
            </a:r>
            <a:r>
              <a:rPr lang="en-US" altLang="en-US" sz="2800"/>
              <a:t>   on some meters)</a:t>
            </a:r>
          </a:p>
        </p:txBody>
      </p:sp>
      <p:pic>
        <p:nvPicPr>
          <p:cNvPr id="3277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3333750"/>
            <a:ext cx="3429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2"/>
          <p:cNvSpPr txBox="1">
            <a:spLocks noChangeArrowheads="1"/>
          </p:cNvSpPr>
          <p:nvPr/>
        </p:nvSpPr>
        <p:spPr bwMode="auto">
          <a:xfrm>
            <a:off x="1638300" y="638175"/>
            <a:ext cx="7239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/>
              <a:t>Measure the Voltage of a 240V Outlet</a:t>
            </a:r>
          </a:p>
        </p:txBody>
      </p:sp>
      <p:sp>
        <p:nvSpPr>
          <p:cNvPr id="33795" name="TextBox 3"/>
          <p:cNvSpPr txBox="1">
            <a:spLocks noChangeArrowheads="1"/>
          </p:cNvSpPr>
          <p:nvPr/>
        </p:nvSpPr>
        <p:spPr bwMode="auto">
          <a:xfrm>
            <a:off x="1916113" y="2133600"/>
            <a:ext cx="69611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400" b="1" 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 b="1" 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 b="1" 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 b="1" 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 b="1" i="1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/>
              <a:t> Use V</a:t>
            </a:r>
            <a:r>
              <a:rPr lang="en-US" altLang="en-US">
                <a:latin typeface="Wide Latin" pitchFamily="18" charset="0"/>
              </a:rPr>
              <a:t>˜</a:t>
            </a:r>
            <a:r>
              <a:rPr lang="en-US" altLang="en-US"/>
              <a:t>     (AC) Scale</a:t>
            </a:r>
            <a:br>
              <a:rPr lang="en-US" altLang="en-US"/>
            </a:br>
            <a:r>
              <a:rPr lang="en-US" altLang="en-US" sz="2800"/>
              <a:t>(or 700</a:t>
            </a:r>
            <a:r>
              <a:rPr lang="en-US" altLang="en-US" sz="2400"/>
              <a:t>V </a:t>
            </a:r>
            <a:r>
              <a:rPr lang="en-US" altLang="en-US" sz="2400">
                <a:latin typeface="Wide Latin" pitchFamily="18" charset="0"/>
              </a:rPr>
              <a:t>˜</a:t>
            </a:r>
            <a:r>
              <a:rPr lang="en-US" altLang="en-US" sz="2400"/>
              <a:t> </a:t>
            </a:r>
            <a:r>
              <a:rPr lang="en-US" altLang="en-US" sz="2800"/>
              <a:t>   on some meters)</a:t>
            </a:r>
          </a:p>
        </p:txBody>
      </p:sp>
      <p:pic>
        <p:nvPicPr>
          <p:cNvPr id="3379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657600"/>
            <a:ext cx="27813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113" y="3657600"/>
            <a:ext cx="3713162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Questions?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3200" y="5638800"/>
            <a:ext cx="59817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Adrian Lallman 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2"/>
              </a:rPr>
              <a:t>alallman@hemetusd.org</a:t>
            </a:r>
            <a:endParaRPr lang="en-US" sz="2400" b="1" i="1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62200" y="2209800"/>
            <a:ext cx="6553200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eaLnBrk="1" hangingPunct="1">
              <a:buFontTx/>
              <a:buAutoNum type="arabicPeriod"/>
              <a:defRPr/>
            </a:pPr>
            <a:r>
              <a:rPr lang="en-US" sz="2800" dirty="0">
                <a:latin typeface="Arial" panose="020B0604020202020204" pitchFamily="34" charset="0"/>
              </a:rPr>
              <a:t>Watch this Power Point again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en-US" sz="2800" dirty="0">
              <a:latin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sz="2800" dirty="0">
                <a:latin typeface="Arial" panose="020B0604020202020204" pitchFamily="34" charset="0"/>
              </a:rPr>
              <a:t>2. Ask three other students</a:t>
            </a:r>
          </a:p>
          <a:p>
            <a:pPr eaLnBrk="1" hangingPunct="1">
              <a:defRPr/>
            </a:pPr>
            <a:endParaRPr lang="en-US" sz="2800" dirty="0">
              <a:latin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sz="2800" dirty="0">
                <a:latin typeface="Arial" panose="020B0604020202020204" pitchFamily="34" charset="0"/>
              </a:rPr>
              <a:t>3. See 1 and 2 above…</a:t>
            </a:r>
          </a:p>
          <a:p>
            <a:pPr eaLnBrk="1" hangingPunct="1">
              <a:defRPr/>
            </a:pPr>
            <a:endParaRPr lang="en-US" sz="2800" dirty="0">
              <a:latin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sz="2800" dirty="0">
                <a:latin typeface="Arial" panose="020B0604020202020204" pitchFamily="34" charset="0"/>
              </a:rPr>
              <a:t>4. Google it!</a:t>
            </a:r>
          </a:p>
          <a:p>
            <a:pPr eaLnBrk="1" hangingPunct="1">
              <a:defRPr/>
            </a:pPr>
            <a:endParaRPr lang="en-US" sz="2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municating Bad News">
  <a:themeElements>
    <a:clrScheme name="Communicating Bad News 1">
      <a:dk1>
        <a:srgbClr val="868686"/>
      </a:dk1>
      <a:lt1>
        <a:srgbClr val="FFCC99"/>
      </a:lt1>
      <a:dk2>
        <a:srgbClr val="000000"/>
      </a:dk2>
      <a:lt2>
        <a:srgbClr val="FF9966"/>
      </a:lt2>
      <a:accent1>
        <a:srgbClr val="009999"/>
      </a:accent1>
      <a:accent2>
        <a:srgbClr val="99CCFF"/>
      </a:accent2>
      <a:accent3>
        <a:srgbClr val="AAAAAA"/>
      </a:accent3>
      <a:accent4>
        <a:srgbClr val="DAAE82"/>
      </a:accent4>
      <a:accent5>
        <a:srgbClr val="AACACA"/>
      </a:accent5>
      <a:accent6>
        <a:srgbClr val="8AB9E7"/>
      </a:accent6>
      <a:hlink>
        <a:srgbClr val="FF6633"/>
      </a:hlink>
      <a:folHlink>
        <a:srgbClr val="CC3300"/>
      </a:folHlink>
    </a:clrScheme>
    <a:fontScheme name="Communicating Bad News">
      <a:majorFont>
        <a:latin typeface="Times New Roman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39700" cap="flat" cmpd="sng" algn="ctr">
          <a:solidFill>
            <a:srgbClr val="FF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solidFill>
          <a:schemeClr val="accent1"/>
        </a:solidFill>
        <a:ln w="139700" cap="flat" cmpd="sng" algn="ctr">
          <a:solidFill>
            <a:srgbClr val="FF0000"/>
          </a:solidFill>
          <a:prstDash val="solid"/>
          <a:round/>
          <a:headEnd type="none" w="med" len="med"/>
          <a:tailEnd type="triangle" w="med" len="med"/>
        </a:ln>
        <a:effectLst/>
      </a:spPr>
      <a:bodyPr/>
      <a:lstStyle/>
    </a:lnDef>
  </a:objectDefaults>
  <a:extraClrSchemeLst>
    <a:extraClrScheme>
      <a:clrScheme name="Communicating Bad News 1">
        <a:dk1>
          <a:srgbClr val="868686"/>
        </a:dk1>
        <a:lt1>
          <a:srgbClr val="FFCC99"/>
        </a:lt1>
        <a:dk2>
          <a:srgbClr val="000000"/>
        </a:dk2>
        <a:lt2>
          <a:srgbClr val="FF9966"/>
        </a:lt2>
        <a:accent1>
          <a:srgbClr val="009999"/>
        </a:accent1>
        <a:accent2>
          <a:srgbClr val="99CCFF"/>
        </a:accent2>
        <a:accent3>
          <a:srgbClr val="AAAAAA"/>
        </a:accent3>
        <a:accent4>
          <a:srgbClr val="DAAE82"/>
        </a:accent4>
        <a:accent5>
          <a:srgbClr val="AACACA"/>
        </a:accent5>
        <a:accent6>
          <a:srgbClr val="8AB9E7"/>
        </a:accent6>
        <a:hlink>
          <a:srgbClr val="FF66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ng Bad News 2">
        <a:dk1>
          <a:srgbClr val="000000"/>
        </a:dk1>
        <a:lt1>
          <a:srgbClr val="FDE3BA"/>
        </a:lt1>
        <a:dk2>
          <a:srgbClr val="000000"/>
        </a:dk2>
        <a:lt2>
          <a:srgbClr val="FF9933"/>
        </a:lt2>
        <a:accent1>
          <a:srgbClr val="FF6C49"/>
        </a:accent1>
        <a:accent2>
          <a:srgbClr val="99CCFF"/>
        </a:accent2>
        <a:accent3>
          <a:srgbClr val="FEEFD9"/>
        </a:accent3>
        <a:accent4>
          <a:srgbClr val="000000"/>
        </a:accent4>
        <a:accent5>
          <a:srgbClr val="FFBAB1"/>
        </a:accent5>
        <a:accent6>
          <a:srgbClr val="8AB9E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ng Bad News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Communicating Bad News</Template>
  <TotalTime>534</TotalTime>
  <Words>648</Words>
  <Application>Microsoft Office PowerPoint</Application>
  <PresentationFormat>On-screen Show (4:3)</PresentationFormat>
  <Paragraphs>107</Paragraphs>
  <Slides>32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Arial Narrow</vt:lpstr>
      <vt:lpstr>Calibri</vt:lpstr>
      <vt:lpstr>Times New Roman</vt:lpstr>
      <vt:lpstr>Wide Latin</vt:lpstr>
      <vt:lpstr>Wingdings</vt:lpstr>
      <vt:lpstr>Communicating Bad News</vt:lpstr>
      <vt:lpstr>PhotoImpact</vt:lpstr>
      <vt:lpstr>USING A DIGITAL VOLT- OHM - METER </vt:lpstr>
      <vt:lpstr>What is Electricity?</vt:lpstr>
      <vt:lpstr>PowerPoint Presentation</vt:lpstr>
      <vt:lpstr>Electricity</vt:lpstr>
      <vt:lpstr>Voltage</vt:lpstr>
      <vt:lpstr>Amperage</vt:lpstr>
      <vt:lpstr>Ohms</vt:lpstr>
      <vt:lpstr> Direct Current Voltage  </vt:lpstr>
      <vt:lpstr> Alternating Current Voltage  </vt:lpstr>
      <vt:lpstr> Ohms  </vt:lpstr>
      <vt:lpstr>DC Voltage</vt:lpstr>
      <vt:lpstr>AC Voltage</vt:lpstr>
      <vt:lpstr>VOM Leads</vt:lpstr>
      <vt:lpstr>VOM Battery</vt:lpstr>
      <vt:lpstr>DVOM Scale</vt:lpstr>
      <vt:lpstr>PowerPoint Presentation</vt:lpstr>
      <vt:lpstr>Automotive Use</vt:lpstr>
      <vt:lpstr>Continuity </vt:lpstr>
      <vt:lpstr>Continuity</vt:lpstr>
      <vt:lpstr>Draw Test</vt:lpstr>
      <vt:lpstr>Diode</vt:lpstr>
      <vt:lpstr>Resistance</vt:lpstr>
      <vt:lpstr>Car Battery</vt:lpstr>
      <vt:lpstr> OPEN CIRCUIT VOLTAGE CHART for 12 Volt Battery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>Hemet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A DIGITAL VOLT- OHM - METER</dc:title>
  <dc:creator>Vance Bloom</dc:creator>
  <cp:lastModifiedBy>Vance Bloom</cp:lastModifiedBy>
  <cp:revision>36</cp:revision>
  <dcterms:created xsi:type="dcterms:W3CDTF">2009-10-09T04:28:45Z</dcterms:created>
  <dcterms:modified xsi:type="dcterms:W3CDTF">2022-08-22T22:58:17Z</dcterms:modified>
</cp:coreProperties>
</file>